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4C47B5B-3339-4F62-8FA2-4CB43A369BF8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9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00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00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560" cy="82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560" cy="368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7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8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85D5F89-B37B-4843-A4AD-30FCC0046FF7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4430803-9C9E-4771-8E57-CAD248A831E1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560" cy="159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480" cy="487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560" cy="381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82AC81F-4B57-47F6-8BCB-24134015F4A2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560" cy="159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480" cy="487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560" cy="381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739008C-EB38-4AA5-900B-D704CBE24D20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5B2FF82-EB18-482D-92C5-E969BD9AAB85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405F7C2-1458-425B-A370-85A5B783639F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360" cy="581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520" cy="581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839D073-5B42-4EA8-BA4F-3CAB13CCC5C1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EB5637F-F3F3-4420-BFC8-186ED5CEACDF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880" cy="285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4880" cy="1499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83F4FEE-2E9F-4B4B-BB82-47447103C14C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chemeClr val="dk2">
            <a:lumMod val="20000"/>
            <a:lumOff val="80000"/>
            <a:alpha val="3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76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076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9DA6147-8EA8-41E6-91FE-176C5D58B570}" type="slidenum">
              <a:rPr lang="en-GB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6" Type="http://schemas.openxmlformats.org/officeDocument/2006/relationships/image" Target="../media/image34.jpeg"/><Relationship Id="rId7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1"/>
          <p:cNvSpPr/>
          <p:nvPr/>
        </p:nvSpPr>
        <p:spPr>
          <a:xfrm>
            <a:off x="2865240" y="654480"/>
            <a:ext cx="64605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GB" sz="7200" b="1" u="none" strike="noStrike">
                <a:solidFill>
                  <a:srgbClr val="0070C0"/>
                </a:solidFill>
                <a:effectLst/>
                <a:uFillTx/>
                <a:latin typeface="Arial"/>
              </a:rPr>
              <a:t>Safeguarding</a:t>
            </a:r>
            <a:endParaRPr lang="en-GB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GB" sz="7200" b="1" u="none" strike="noStrike">
                <a:solidFill>
                  <a:srgbClr val="0070C0"/>
                </a:solidFill>
                <a:effectLst/>
                <a:uFillTx/>
                <a:latin typeface="Arial"/>
              </a:rPr>
              <a:t> in </a:t>
            </a:r>
            <a:endParaRPr lang="en-GB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GB" sz="7200" b="1" u="none" strike="noStrike">
                <a:solidFill>
                  <a:srgbClr val="0070C0"/>
                </a:solidFill>
                <a:effectLst/>
                <a:uFillTx/>
                <a:latin typeface="Arial"/>
              </a:rPr>
              <a:t>Pictures</a:t>
            </a:r>
            <a:endParaRPr lang="en-GB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" name="Picture 2"/>
          <p:cNvPicPr/>
          <p:nvPr/>
        </p:nvPicPr>
        <p:blipFill>
          <a:blip r:embed="rId1"/>
          <a:stretch/>
        </p:blipFill>
        <p:spPr>
          <a:xfrm>
            <a:off x="4264560" y="4762440"/>
            <a:ext cx="3661920" cy="161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7000" p14:dur="2000"/>
    </mc:Choice>
    <mc:Fallback>
      <p:transition spd="slow" advTm="7000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"/>
          <p:cNvPicPr/>
          <p:nvPr/>
        </p:nvPicPr>
        <p:blipFill>
          <a:blip r:embed="rId1"/>
          <a:stretch/>
        </p:blipFill>
        <p:spPr>
          <a:xfrm>
            <a:off x="2437920" y="1807200"/>
            <a:ext cx="7315200" cy="3242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3000" p14:dur="2000"/>
    </mc:Choice>
    <mc:Fallback>
      <p:transition spd="slow" advTm="3000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4"/>
          <p:cNvPicPr/>
          <p:nvPr/>
        </p:nvPicPr>
        <p:blipFill>
          <a:blip r:embed="rId1"/>
          <a:stretch/>
        </p:blipFill>
        <p:spPr>
          <a:xfrm>
            <a:off x="5091480" y="3429000"/>
            <a:ext cx="1669680" cy="316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Picture 6"/>
          <p:cNvPicPr/>
          <p:nvPr/>
        </p:nvPicPr>
        <p:blipFill>
          <a:blip r:embed="rId2"/>
          <a:stretch/>
        </p:blipFill>
        <p:spPr>
          <a:xfrm>
            <a:off x="8528760" y="3225240"/>
            <a:ext cx="2655360" cy="3378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Picture 7"/>
          <p:cNvPicPr/>
          <p:nvPr/>
        </p:nvPicPr>
        <p:blipFill>
          <a:blip r:embed="rId3"/>
          <a:stretch/>
        </p:blipFill>
        <p:spPr>
          <a:xfrm>
            <a:off x="7842240" y="244440"/>
            <a:ext cx="4028040" cy="2265480"/>
          </a:xfrm>
          <a:prstGeom prst="rect">
            <a:avLst/>
          </a:prstGeom>
          <a:noFill/>
          <a:ln w="0">
            <a:solidFill>
              <a:srgbClr val="5B9BD5"/>
            </a:solidFill>
          </a:ln>
        </p:spPr>
      </p:pic>
      <p:pic>
        <p:nvPicPr>
          <p:cNvPr id="67" name="Picture 8"/>
          <p:cNvPicPr/>
          <p:nvPr/>
        </p:nvPicPr>
        <p:blipFill>
          <a:blip r:embed="rId4"/>
          <a:stretch/>
        </p:blipFill>
        <p:spPr>
          <a:xfrm>
            <a:off x="577440" y="3250080"/>
            <a:ext cx="2571480" cy="332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TextBox 9"/>
          <p:cNvSpPr/>
          <p:nvPr/>
        </p:nvSpPr>
        <p:spPr>
          <a:xfrm>
            <a:off x="577440" y="284040"/>
            <a:ext cx="6534000" cy="9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It is usual to follow advice, rules and instructions and take steps to …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9" name="Picture 1"/>
          <p:cNvPicPr/>
          <p:nvPr/>
        </p:nvPicPr>
        <p:blipFill>
          <a:blip r:embed="rId5"/>
          <a:srcRect l="0" t="0" r="3280" b="8503"/>
          <a:stretch/>
        </p:blipFill>
        <p:spPr>
          <a:xfrm>
            <a:off x="1279440" y="1252080"/>
            <a:ext cx="3056400" cy="182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Picture 2"/>
          <p:cNvPicPr/>
          <p:nvPr/>
        </p:nvPicPr>
        <p:blipFill>
          <a:blip r:embed="rId6"/>
          <a:stretch/>
        </p:blipFill>
        <p:spPr>
          <a:xfrm>
            <a:off x="4545720" y="1377360"/>
            <a:ext cx="2761560" cy="1656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7000" p14:dur="2000"/>
    </mc:Choice>
    <mc:Fallback>
      <p:transition spd="slow" advTm="7000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3"/>
          <p:cNvPicPr/>
          <p:nvPr/>
        </p:nvPicPr>
        <p:blipFill>
          <a:blip r:embed="rId1"/>
          <a:srcRect l="0" t="0" r="16570" b="0"/>
          <a:stretch/>
        </p:blipFill>
        <p:spPr>
          <a:xfrm>
            <a:off x="8764920" y="545760"/>
            <a:ext cx="2992680" cy="2377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Picture 4"/>
          <p:cNvPicPr/>
          <p:nvPr/>
        </p:nvPicPr>
        <p:blipFill>
          <a:blip r:embed="rId2"/>
          <a:srcRect l="0" t="8066" r="0" b="0"/>
          <a:stretch/>
        </p:blipFill>
        <p:spPr>
          <a:xfrm>
            <a:off x="2588400" y="3963600"/>
            <a:ext cx="3222360" cy="2468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Picture 5"/>
          <p:cNvPicPr/>
          <p:nvPr/>
        </p:nvPicPr>
        <p:blipFill>
          <a:blip r:embed="rId3"/>
          <a:srcRect l="11115" t="0" r="12252" b="0"/>
          <a:stretch/>
        </p:blipFill>
        <p:spPr>
          <a:xfrm>
            <a:off x="577440" y="1244520"/>
            <a:ext cx="2922840" cy="253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AutoShape 2" descr="10ft Trampoline with Safety Net - Smyths Toys UK"/>
          <p:cNvSpPr/>
          <p:nvPr/>
        </p:nvSpPr>
        <p:spPr>
          <a:xfrm>
            <a:off x="155520" y="-822240"/>
            <a:ext cx="1713960" cy="171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tIns="45000" rIns="90000" bIns="45000" anchor="t">
            <a:noAutofit/>
          </a:bodyPr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75" name="Picture 10"/>
          <p:cNvPicPr/>
          <p:nvPr/>
        </p:nvPicPr>
        <p:blipFill>
          <a:blip r:embed="rId4"/>
          <a:stretch/>
        </p:blipFill>
        <p:spPr>
          <a:xfrm>
            <a:off x="8764920" y="3890880"/>
            <a:ext cx="2541240" cy="2541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Picture 11"/>
          <p:cNvPicPr/>
          <p:nvPr/>
        </p:nvPicPr>
        <p:blipFill>
          <a:blip r:embed="rId5"/>
          <a:stretch/>
        </p:blipFill>
        <p:spPr>
          <a:xfrm>
            <a:off x="4200120" y="1887840"/>
            <a:ext cx="4031640" cy="1892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TextBox 15"/>
          <p:cNvSpPr/>
          <p:nvPr/>
        </p:nvSpPr>
        <p:spPr>
          <a:xfrm>
            <a:off x="577440" y="284040"/>
            <a:ext cx="435744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… protect the vulnerable.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advTm="7000" p14:dur="2000"/>
    </mc:Choice>
    <mc:Fallback>
      <p:transition spd="slow" advTm="7000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AutoShape 2" descr="10ft Trampoline with Safety Net - Smyths Toys UK"/>
          <p:cNvSpPr/>
          <p:nvPr/>
        </p:nvSpPr>
        <p:spPr>
          <a:xfrm>
            <a:off x="155520" y="-822240"/>
            <a:ext cx="1713960" cy="171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tIns="45000" rIns="90000" bIns="45000" anchor="t">
            <a:noAutofit/>
          </a:bodyPr>
          <a:p>
            <a:endParaRPr lang="en-GB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79" name="Picture 7"/>
          <p:cNvPicPr/>
          <p:nvPr/>
        </p:nvPicPr>
        <p:blipFill>
          <a:blip r:embed="rId1"/>
          <a:stretch/>
        </p:blipFill>
        <p:spPr>
          <a:xfrm>
            <a:off x="785160" y="1145520"/>
            <a:ext cx="2984760" cy="2984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8"/>
          <p:cNvPicPr/>
          <p:nvPr/>
        </p:nvPicPr>
        <p:blipFill>
          <a:blip r:embed="rId2"/>
          <a:stretch/>
        </p:blipFill>
        <p:spPr>
          <a:xfrm>
            <a:off x="4871880" y="3897000"/>
            <a:ext cx="3216600" cy="214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9"/>
          <p:cNvPicPr/>
          <p:nvPr/>
        </p:nvPicPr>
        <p:blipFill>
          <a:blip r:embed="rId3"/>
          <a:stretch/>
        </p:blipFill>
        <p:spPr>
          <a:xfrm>
            <a:off x="8988120" y="545760"/>
            <a:ext cx="2814840" cy="2507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12"/>
          <p:cNvPicPr/>
          <p:nvPr/>
        </p:nvPicPr>
        <p:blipFill>
          <a:blip r:embed="rId4"/>
          <a:stretch/>
        </p:blipFill>
        <p:spPr>
          <a:xfrm>
            <a:off x="4646160" y="1145520"/>
            <a:ext cx="3668040" cy="243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Picture 13"/>
          <p:cNvPicPr/>
          <p:nvPr/>
        </p:nvPicPr>
        <p:blipFill>
          <a:blip r:embed="rId5"/>
          <a:stretch/>
        </p:blipFill>
        <p:spPr>
          <a:xfrm>
            <a:off x="614520" y="4468680"/>
            <a:ext cx="3583080" cy="208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Picture 14"/>
          <p:cNvPicPr/>
          <p:nvPr/>
        </p:nvPicPr>
        <p:blipFill>
          <a:blip r:embed="rId6"/>
          <a:stretch/>
        </p:blipFill>
        <p:spPr>
          <a:xfrm>
            <a:off x="9190800" y="4143240"/>
            <a:ext cx="2409120" cy="240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TextBox 15"/>
          <p:cNvSpPr/>
          <p:nvPr/>
        </p:nvSpPr>
        <p:spPr>
          <a:xfrm>
            <a:off x="577440" y="284040"/>
            <a:ext cx="761652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… protect us when we could be in danger.  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advTm="6000" p14:dur="2000"/>
    </mc:Choice>
    <mc:Fallback>
      <p:transition spd="slow" advTm="6000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1"/>
          <p:cNvSpPr/>
          <p:nvPr/>
        </p:nvSpPr>
        <p:spPr>
          <a:xfrm>
            <a:off x="577440" y="284040"/>
            <a:ext cx="666576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… ensure that everything works out well.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" name="Picture 2"/>
          <p:cNvPicPr/>
          <p:nvPr/>
        </p:nvPicPr>
        <p:blipFill>
          <a:blip r:embed="rId1"/>
          <a:stretch/>
        </p:blipFill>
        <p:spPr>
          <a:xfrm>
            <a:off x="577440" y="918000"/>
            <a:ext cx="3302640" cy="330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Picture 3"/>
          <p:cNvPicPr/>
          <p:nvPr/>
        </p:nvPicPr>
        <p:blipFill>
          <a:blip r:embed="rId2"/>
          <a:stretch/>
        </p:blipFill>
        <p:spPr>
          <a:xfrm>
            <a:off x="6324480" y="3786120"/>
            <a:ext cx="5314320" cy="2793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Picture 4"/>
          <p:cNvPicPr/>
          <p:nvPr/>
        </p:nvPicPr>
        <p:blipFill>
          <a:blip r:embed="rId3"/>
          <a:stretch/>
        </p:blipFill>
        <p:spPr>
          <a:xfrm>
            <a:off x="6838920" y="918000"/>
            <a:ext cx="4285440" cy="239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Picture 5"/>
          <p:cNvPicPr/>
          <p:nvPr/>
        </p:nvPicPr>
        <p:blipFill>
          <a:blip r:embed="rId4"/>
          <a:stretch/>
        </p:blipFill>
        <p:spPr>
          <a:xfrm>
            <a:off x="2459520" y="4533120"/>
            <a:ext cx="2901600" cy="1906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7000" p14:dur="2000"/>
    </mc:Choice>
    <mc:Fallback>
      <p:transition spd="slow" advTm="7000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1"/>
          <p:cNvPicPr/>
          <p:nvPr/>
        </p:nvPicPr>
        <p:blipFill>
          <a:blip r:embed="rId1"/>
          <a:stretch/>
        </p:blipFill>
        <p:spPr>
          <a:xfrm>
            <a:off x="7620120" y="1174680"/>
            <a:ext cx="3955680" cy="263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Picture 2"/>
          <p:cNvPicPr/>
          <p:nvPr/>
        </p:nvPicPr>
        <p:blipFill>
          <a:blip r:embed="rId2"/>
          <a:srcRect l="0" t="0" r="0" b="8150"/>
          <a:stretch/>
        </p:blipFill>
        <p:spPr>
          <a:xfrm>
            <a:off x="5399640" y="3972240"/>
            <a:ext cx="3478320" cy="2545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Picture 3"/>
          <p:cNvPicPr/>
          <p:nvPr/>
        </p:nvPicPr>
        <p:blipFill>
          <a:blip r:embed="rId3"/>
          <a:stretch/>
        </p:blipFill>
        <p:spPr>
          <a:xfrm>
            <a:off x="797760" y="1403280"/>
            <a:ext cx="2968920" cy="296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TextBox 9"/>
          <p:cNvSpPr/>
          <p:nvPr/>
        </p:nvSpPr>
        <p:spPr>
          <a:xfrm>
            <a:off x="577440" y="284040"/>
            <a:ext cx="7308720" cy="9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We also make sure that we can see and know what is happening …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678960" y="4768200"/>
            <a:ext cx="4439520" cy="9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We signal that rule breaking is not acceptable.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Box 6"/>
          <p:cNvSpPr/>
          <p:nvPr/>
        </p:nvSpPr>
        <p:spPr>
          <a:xfrm>
            <a:off x="4716720" y="1968120"/>
            <a:ext cx="261180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…and be seen.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advTm="7000" p14:dur="2000"/>
    </mc:Choice>
    <mc:Fallback>
      <p:transition spd="slow" advTm="7000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1"/>
          <p:cNvPicPr/>
          <p:nvPr/>
        </p:nvPicPr>
        <p:blipFill>
          <a:blip r:embed="rId1"/>
          <a:srcRect l="21672" t="0" r="0" b="0"/>
          <a:stretch/>
        </p:blipFill>
        <p:spPr>
          <a:xfrm>
            <a:off x="1358280" y="1125360"/>
            <a:ext cx="3039480" cy="518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Picture 2"/>
          <p:cNvPicPr/>
          <p:nvPr/>
        </p:nvPicPr>
        <p:blipFill>
          <a:blip r:embed="rId2"/>
          <a:stretch/>
        </p:blipFill>
        <p:spPr>
          <a:xfrm>
            <a:off x="5511600" y="2079360"/>
            <a:ext cx="4055400" cy="269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Multiply 3"/>
          <p:cNvSpPr/>
          <p:nvPr/>
        </p:nvSpPr>
        <p:spPr>
          <a:xfrm>
            <a:off x="2619000" y="2619720"/>
            <a:ext cx="2144160" cy="232092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GB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00" name="Picture 4"/>
          <p:cNvPicPr/>
          <p:nvPr/>
        </p:nvPicPr>
        <p:blipFill>
          <a:blip r:embed="rId3"/>
          <a:stretch/>
        </p:blipFill>
        <p:spPr>
          <a:xfrm>
            <a:off x="9740160" y="2619720"/>
            <a:ext cx="1997280" cy="179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TextBox 7"/>
          <p:cNvSpPr/>
          <p:nvPr/>
        </p:nvSpPr>
        <p:spPr>
          <a:xfrm>
            <a:off x="577440" y="284040"/>
            <a:ext cx="665136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Safeguarding rules do not restrict us.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Box 8"/>
          <p:cNvSpPr/>
          <p:nvPr/>
        </p:nvSpPr>
        <p:spPr>
          <a:xfrm>
            <a:off x="5684040" y="5096520"/>
            <a:ext cx="4055400" cy="9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They are like a good habit which…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advTm="6000" p14:dur="2000"/>
    </mc:Choice>
    <mc:Fallback>
      <p:transition spd="slow" advTm="6000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"/>
          <p:cNvPicPr/>
          <p:nvPr/>
        </p:nvPicPr>
        <p:blipFill>
          <a:blip r:embed="rId1"/>
          <a:srcRect l="19642" t="0" r="2889" b="0"/>
          <a:stretch/>
        </p:blipFill>
        <p:spPr>
          <a:xfrm>
            <a:off x="311400" y="1745640"/>
            <a:ext cx="4394880" cy="212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Picture 4"/>
          <p:cNvPicPr/>
          <p:nvPr/>
        </p:nvPicPr>
        <p:blipFill>
          <a:blip r:embed="rId2"/>
          <a:srcRect l="0" t="0" r="57818" b="0"/>
          <a:stretch/>
        </p:blipFill>
        <p:spPr>
          <a:xfrm>
            <a:off x="9022680" y="599760"/>
            <a:ext cx="2921040" cy="2596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Picture 10"/>
          <p:cNvPicPr/>
          <p:nvPr/>
        </p:nvPicPr>
        <p:blipFill>
          <a:blip r:embed="rId3"/>
          <a:srcRect l="0" t="0" r="35408" b="0"/>
          <a:stretch/>
        </p:blipFill>
        <p:spPr>
          <a:xfrm>
            <a:off x="9320760" y="3767400"/>
            <a:ext cx="2622960" cy="27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Picture 11"/>
          <p:cNvPicPr/>
          <p:nvPr/>
        </p:nvPicPr>
        <p:blipFill>
          <a:blip r:embed="rId4"/>
          <a:stretch/>
        </p:blipFill>
        <p:spPr>
          <a:xfrm>
            <a:off x="4919040" y="803880"/>
            <a:ext cx="3891240" cy="218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Picture 12"/>
          <p:cNvPicPr/>
          <p:nvPr/>
        </p:nvPicPr>
        <p:blipFill>
          <a:blip r:embed="rId5"/>
          <a:srcRect l="36163" t="0" r="12600" b="0"/>
          <a:stretch/>
        </p:blipFill>
        <p:spPr>
          <a:xfrm>
            <a:off x="723240" y="4118040"/>
            <a:ext cx="3221280" cy="235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Box 13"/>
          <p:cNvSpPr/>
          <p:nvPr/>
        </p:nvSpPr>
        <p:spPr>
          <a:xfrm>
            <a:off x="577440" y="284040"/>
            <a:ext cx="4022640" cy="95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…enables All Saints to do so many things.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9" name="Picture 2"/>
          <p:cNvPicPr/>
          <p:nvPr/>
        </p:nvPicPr>
        <p:blipFill>
          <a:blip r:embed="rId6"/>
          <a:stretch/>
        </p:blipFill>
        <p:spPr>
          <a:xfrm>
            <a:off x="5115240" y="3873240"/>
            <a:ext cx="3906720" cy="260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6000" p14:dur="2000"/>
    </mc:Choice>
    <mc:Fallback>
      <p:transition spd="slow" advTm="6000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"/>
          <p:cNvSpPr/>
          <p:nvPr/>
        </p:nvSpPr>
        <p:spPr>
          <a:xfrm>
            <a:off x="346320" y="381960"/>
            <a:ext cx="11498400" cy="60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  <a:spcAft>
                <a:spcPts val="1199"/>
              </a:spcAft>
            </a:pPr>
            <a:r>
              <a:rPr lang="en-GB" sz="2800" b="1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Safeguarding Concerns</a:t>
            </a:r>
            <a:br>
              <a:rPr sz="2600"/>
            </a:b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If you have a Safeguarding concern about a child, a young person or a vulnerable adult there are various people to contact.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The clergy: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• Simon Scott: 07739 984323 | simon.scott@allsaintslittleshelford.org 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• Gideon Emmanuel 07565 867099, gideon.emmanuel@allsaintslittleshelford.org, 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Otherwise please contact either of the churchwardens: Justin Cross or Jane Greaves at wardens@allsaintslittlshelford.org. 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Our Church Council member appointed to advise on Safeguarding matters is Polly Stanton on 01223 722509 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lang="en-GB" sz="2400" b="0" i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You are always able to contact the Diocese of Ely Duty Safeguarding Number: 01353 652747 - this number is monitored 24 hours.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advTm="14000" p14:dur="2000"/>
    </mc:Choice>
    <mc:Fallback>
      <p:transition spd="slow" advTm="14000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</TotalTime>
  <Application>LibreOffice/26.2.5.2$Windows_X86_64 LibreOffice_project/cd7284b4cbbfeb507e630c1aac019f4157393acb</Application>
  <AppVersion>15.0000</AppVersion>
  <Words>161</Words>
  <Paragraphs>20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2021-04-17T08:17:16Z</dcterms:created>
  <dc:creator>Polly Stanton</dc:creator>
  <dc:description/>
  <dc:language>en-GB</dc:language>
  <cp:lastModifiedBy/>
  <dcterms:modified xsi:type="dcterms:W3CDTF">2026-08-14T09:34:21Z</dcterms:modified>
  <cp:revision>48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10</vt:i4>
  </property>
</Properties>
</file>