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theme/theme12.xml" ContentType="application/vnd.openxmlformats-officedocument.theme+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_rels/slideMaster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trike="noStrike" u="none">
                <a:solidFill>
                  <a:srgbClr val="000000"/>
                </a:solidFill>
                <a:effectLst/>
                <a:uFillTx/>
                <a:latin typeface="Arial"/>
              </a:rPr>
              <a:t>Click to move the slide</a:t>
            </a:r>
            <a:endParaRPr b="0" lang="en-GB" sz="4400" strike="noStrike" u="none">
              <a:solidFill>
                <a:srgbClr val="000000"/>
              </a:solidFill>
              <a:effectLst/>
              <a:uFillTx/>
              <a:latin typeface="Arial"/>
            </a:endParaRPr>
          </a:p>
        </p:txBody>
      </p:sp>
      <p:sp>
        <p:nvSpPr>
          <p:cNvPr id="6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n-GB" sz="2000" strike="noStrike" u="none">
                <a:solidFill>
                  <a:srgbClr val="000000"/>
                </a:solidFill>
                <a:effectLst/>
                <a:uFillTx/>
                <a:latin typeface="Arial"/>
              </a:rPr>
              <a:t>Click to edit the notes format</a:t>
            </a:r>
            <a:endParaRPr b="0" lang="en-GB" sz="2000" strike="noStrike" u="none">
              <a:solidFill>
                <a:srgbClr val="000000"/>
              </a:solidFill>
              <a:effectLst/>
              <a:uFillTx/>
              <a:latin typeface="Arial"/>
            </a:endParaRPr>
          </a:p>
        </p:txBody>
      </p:sp>
      <p:sp>
        <p:nvSpPr>
          <p:cNvPr id="6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trike="noStrike" u="none">
                <a:solidFill>
                  <a:srgbClr val="000000"/>
                </a:solidFill>
                <a:effectLst/>
                <a:uFillTx/>
                <a:latin typeface="Times New Roman"/>
              </a:rPr>
              <a:t>&lt;header&gt;</a:t>
            </a:r>
            <a:endParaRPr b="0" lang="en-GB" sz="1400" strike="noStrike" u="none">
              <a:solidFill>
                <a:srgbClr val="000000"/>
              </a:solidFill>
              <a:effectLst/>
              <a:uFillTx/>
              <a:latin typeface="Times New Roman"/>
            </a:endParaRPr>
          </a:p>
        </p:txBody>
      </p:sp>
      <p:sp>
        <p:nvSpPr>
          <p:cNvPr id="63"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trike="noStrike" u="none">
                <a:solidFill>
                  <a:srgbClr val="000000"/>
                </a:solidFill>
                <a:effectLst/>
                <a:uFillTx/>
                <a:latin typeface="Times New Roman"/>
              </a:defRPr>
            </a:lvl1pPr>
          </a:lstStyle>
          <a:p>
            <a:pPr indent="0" algn="r">
              <a:buNone/>
            </a:pPr>
            <a:r>
              <a:rPr b="0" lang="en-GB" sz="1400" strike="noStrike" u="none">
                <a:solidFill>
                  <a:srgbClr val="000000"/>
                </a:solidFill>
                <a:effectLst/>
                <a:uFillTx/>
                <a:latin typeface="Times New Roman"/>
              </a:rPr>
              <a:t>&lt;date/time&gt;</a:t>
            </a:r>
            <a:endParaRPr b="0" lang="en-GB" sz="1400" strike="noStrike" u="none">
              <a:solidFill>
                <a:srgbClr val="000000"/>
              </a:solidFill>
              <a:effectLst/>
              <a:uFillTx/>
              <a:latin typeface="Times New Roman"/>
            </a:endParaRPr>
          </a:p>
        </p:txBody>
      </p:sp>
      <p:sp>
        <p:nvSpPr>
          <p:cNvPr id="64"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en-GB" sz="1400" strike="noStrike" u="none">
                <a:solidFill>
                  <a:srgbClr val="000000"/>
                </a:solidFill>
                <a:effectLst/>
                <a:uFillTx/>
                <a:latin typeface="Times New Roman"/>
              </a:defRPr>
            </a:lvl1pPr>
          </a:lstStyle>
          <a:p>
            <a:pPr indent="0">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65"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trike="noStrike" u="none">
                <a:solidFill>
                  <a:srgbClr val="000000"/>
                </a:solidFill>
                <a:effectLst/>
                <a:uFillTx/>
                <a:latin typeface="Times New Roman"/>
              </a:defRPr>
            </a:lvl1pPr>
          </a:lstStyle>
          <a:p>
            <a:pPr indent="0" algn="r">
              <a:buNone/>
            </a:pPr>
            <a:fld id="{BC745778-E3A0-490B-A9DA-7C707DAFB50D}" type="slidenum">
              <a:rPr b="0" lang="en-GB" sz="1400" strike="noStrike" u="none">
                <a:solidFill>
                  <a:srgbClr val="000000"/>
                </a:solidFill>
                <a:effectLst/>
                <a:uFillTx/>
                <a:latin typeface="Times New Roman"/>
              </a:rPr>
              <a:t>&lt;number&gt;</a:t>
            </a:fld>
            <a:endParaRPr b="0" lang="en-GB"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sldImg"/>
          </p:nvPr>
        </p:nvSpPr>
        <p:spPr>
          <a:xfrm>
            <a:off x="685800" y="1143000"/>
            <a:ext cx="5485680" cy="3085560"/>
          </a:xfrm>
          <a:prstGeom prst="rect">
            <a:avLst/>
          </a:prstGeom>
          <a:ln w="0">
            <a:noFill/>
          </a:ln>
        </p:spPr>
      </p:sp>
      <p:sp>
        <p:nvSpPr>
          <p:cNvPr id="92"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Not the best of reasons but people wear the right sports shoes in the gym, uniform in school and more recently masks when shopping.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The Bible charges us with caring for others.</a:t>
            </a:r>
            <a:br>
              <a:rPr sz="2000"/>
            </a:br>
            <a:r>
              <a:rPr b="0" lang="en-GB" sz="2000" strike="noStrike" u="none">
                <a:solidFill>
                  <a:srgbClr val="000000"/>
                </a:solidFill>
                <a:effectLst/>
                <a:uFillTx/>
                <a:latin typeface="Arial"/>
              </a:rPr>
              <a:t>Matthew 18: </a:t>
            </a:r>
            <a:r>
              <a:rPr b="0" lang="en-GB" sz="2000" strike="noStrike" u="none" baseline="30000">
                <a:solidFill>
                  <a:srgbClr val="000000"/>
                </a:solidFill>
                <a:effectLst/>
                <a:uFillTx/>
                <a:latin typeface="Arial"/>
              </a:rPr>
              <a:t>5 </a:t>
            </a:r>
            <a:r>
              <a:rPr b="0" lang="en-GB" sz="2000" strike="noStrike" u="none">
                <a:solidFill>
                  <a:srgbClr val="000000"/>
                </a:solidFill>
                <a:effectLst/>
                <a:uFillTx/>
                <a:latin typeface="Arial"/>
              </a:rPr>
              <a:t>And whoever welcomes one such child in my name welcomes me. </a:t>
            </a:r>
            <a:r>
              <a:rPr b="0" lang="en-GB" sz="2000" strike="noStrike" u="none" baseline="30000">
                <a:solidFill>
                  <a:srgbClr val="000000"/>
                </a:solidFill>
                <a:effectLst/>
                <a:uFillTx/>
                <a:latin typeface="Arial"/>
              </a:rPr>
              <a:t>6 </a:t>
            </a:r>
            <a:r>
              <a:rPr b="0" lang="en-GB" sz="2000" strike="noStrike" u="none">
                <a:solidFill>
                  <a:srgbClr val="000000"/>
                </a:solidFill>
                <a:effectLst/>
                <a:uFillTx/>
                <a:latin typeface="Arial"/>
              </a:rPr>
              <a:t>‘If anyone causes one of these little ones – those who believe in me – to stumble, it would be better for them to have a large millstone hung round their neck and to be drowned in the depths of the sea.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A false accusation can ruin a career.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hard to believe but others have thought the same only to discover a serious breech of trust.</a:t>
            </a:r>
            <a:br>
              <a:rPr sz="2000"/>
            </a:br>
            <a:r>
              <a:rPr b="0" lang="en-GB" sz="2000" strike="noStrike" u="none">
                <a:solidFill>
                  <a:srgbClr val="000000"/>
                </a:solidFill>
                <a:effectLst/>
                <a:uFillTx/>
                <a:latin typeface="Arial"/>
              </a:rPr>
              <a:t> </a:t>
            </a:r>
            <a:endParaRPr b="0" lang="en-GB" sz="2000" strike="noStrike" u="none">
              <a:solidFill>
                <a:srgbClr val="000000"/>
              </a:solidFill>
              <a:effectLst/>
              <a:uFillTx/>
              <a:latin typeface="Arial"/>
            </a:endParaRPr>
          </a:p>
        </p:txBody>
      </p:sp>
      <p:sp>
        <p:nvSpPr>
          <p:cNvPr id="93" name="PlaceHolder 3"/>
          <p:cNvSpPr>
            <a:spLocks noGrp="1"/>
          </p:cNvSpPr>
          <p:nvPr>
            <p:ph type="sldNum" idx="37"/>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92495422-93E7-4454-8831-9BA6FB0B5252}"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sldImg"/>
          </p:nvPr>
        </p:nvSpPr>
        <p:spPr>
          <a:xfrm>
            <a:off x="685800" y="1143000"/>
            <a:ext cx="5485680" cy="3085560"/>
          </a:xfrm>
          <a:prstGeom prst="rect">
            <a:avLst/>
          </a:prstGeom>
          <a:ln w="0">
            <a:noFill/>
          </a:ln>
        </p:spPr>
      </p:sp>
      <p:sp>
        <p:nvSpPr>
          <p:cNvPr id="119"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If you are unsure of how to proceed you can contact the parish or diocesan safeguarding office for advice without identifying the person.</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Do not discuss the situation with anyone other than a designated contact.</a:t>
            </a:r>
            <a:endParaRPr b="0" lang="en-GB" sz="2000" strike="noStrike" u="none">
              <a:solidFill>
                <a:srgbClr val="000000"/>
              </a:solidFill>
              <a:effectLst/>
              <a:uFillTx/>
              <a:latin typeface="Arial"/>
            </a:endParaRPr>
          </a:p>
        </p:txBody>
      </p:sp>
      <p:sp>
        <p:nvSpPr>
          <p:cNvPr id="120" name="PlaceHolder 3"/>
          <p:cNvSpPr>
            <a:spLocks noGrp="1"/>
          </p:cNvSpPr>
          <p:nvPr>
            <p:ph type="sldNum" idx="46"/>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AA26BF13-6561-4D74-9C2B-F21BEBA0047F}"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sldImg"/>
          </p:nvPr>
        </p:nvSpPr>
        <p:spPr>
          <a:xfrm>
            <a:off x="685800" y="1143000"/>
            <a:ext cx="5485680" cy="3085560"/>
          </a:xfrm>
          <a:prstGeom prst="rect">
            <a:avLst/>
          </a:prstGeom>
          <a:ln w="0">
            <a:noFill/>
          </a:ln>
        </p:spPr>
      </p:sp>
      <p:sp>
        <p:nvSpPr>
          <p:cNvPr id="122"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The above are hypothetical – are there any real situations that pose a similar problem?</a:t>
            </a:r>
            <a:endParaRPr b="0" lang="en-GB" sz="2000" strike="noStrike" u="none">
              <a:solidFill>
                <a:srgbClr val="000000"/>
              </a:solidFill>
              <a:effectLst/>
              <a:uFillTx/>
              <a:latin typeface="Arial"/>
            </a:endParaRPr>
          </a:p>
        </p:txBody>
      </p:sp>
      <p:sp>
        <p:nvSpPr>
          <p:cNvPr id="123" name="PlaceHolder 3"/>
          <p:cNvSpPr>
            <a:spLocks noGrp="1"/>
          </p:cNvSpPr>
          <p:nvPr>
            <p:ph type="sldNum" idx="47"/>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F30EB762-3869-412D-BAEA-537E72222898}"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sldImg"/>
          </p:nvPr>
        </p:nvSpPr>
        <p:spPr>
          <a:xfrm>
            <a:off x="685800" y="1143000"/>
            <a:ext cx="5485680" cy="3085560"/>
          </a:xfrm>
          <a:prstGeom prst="rect">
            <a:avLst/>
          </a:prstGeom>
          <a:ln w="0">
            <a:noFill/>
          </a:ln>
        </p:spPr>
      </p:sp>
      <p:sp>
        <p:nvSpPr>
          <p:cNvPr id="125"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The above are hypothetical – are there any real situations that pose a similar problem?</a:t>
            </a:r>
            <a:endParaRPr b="0" lang="en-GB" sz="2000" strike="noStrike" u="none">
              <a:solidFill>
                <a:srgbClr val="000000"/>
              </a:solidFill>
              <a:effectLst/>
              <a:uFillTx/>
              <a:latin typeface="Arial"/>
            </a:endParaRPr>
          </a:p>
        </p:txBody>
      </p:sp>
      <p:sp>
        <p:nvSpPr>
          <p:cNvPr id="126" name="PlaceHolder 3"/>
          <p:cNvSpPr>
            <a:spLocks noGrp="1"/>
          </p:cNvSpPr>
          <p:nvPr>
            <p:ph type="sldNum" idx="48"/>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4A340ABB-3E2C-40C5-B4BD-C9F5E0B85B52}"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sldImg"/>
          </p:nvPr>
        </p:nvSpPr>
        <p:spPr>
          <a:xfrm>
            <a:off x="685800" y="1143000"/>
            <a:ext cx="5485680" cy="3085560"/>
          </a:xfrm>
          <a:prstGeom prst="rect">
            <a:avLst/>
          </a:prstGeom>
          <a:ln w="0">
            <a:noFill/>
          </a:ln>
        </p:spPr>
      </p:sp>
      <p:sp>
        <p:nvSpPr>
          <p:cNvPr id="95"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Not the best of reasons but people wear the right sports shoes in the gym, uniform in school and more recently masks when shopping.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The Bible charges us with caring for others.</a:t>
            </a:r>
            <a:br>
              <a:rPr sz="2000"/>
            </a:br>
            <a:r>
              <a:rPr b="0" lang="en-GB" sz="2000" strike="noStrike" u="none">
                <a:solidFill>
                  <a:srgbClr val="000000"/>
                </a:solidFill>
                <a:effectLst/>
                <a:uFillTx/>
                <a:latin typeface="Arial"/>
              </a:rPr>
              <a:t>Matthew 18: </a:t>
            </a:r>
            <a:r>
              <a:rPr b="0" lang="en-GB" sz="2000" strike="noStrike" u="none" baseline="30000">
                <a:solidFill>
                  <a:srgbClr val="000000"/>
                </a:solidFill>
                <a:effectLst/>
                <a:uFillTx/>
                <a:latin typeface="Arial"/>
              </a:rPr>
              <a:t>5 </a:t>
            </a:r>
            <a:r>
              <a:rPr b="0" lang="en-GB" sz="2000" strike="noStrike" u="none">
                <a:solidFill>
                  <a:srgbClr val="000000"/>
                </a:solidFill>
                <a:effectLst/>
                <a:uFillTx/>
                <a:latin typeface="Arial"/>
              </a:rPr>
              <a:t>And whoever welcomes one such child in my name welcomes me. </a:t>
            </a:r>
            <a:r>
              <a:rPr b="0" lang="en-GB" sz="2000" strike="noStrike" u="none" baseline="30000">
                <a:solidFill>
                  <a:srgbClr val="000000"/>
                </a:solidFill>
                <a:effectLst/>
                <a:uFillTx/>
                <a:latin typeface="Arial"/>
              </a:rPr>
              <a:t>6 </a:t>
            </a:r>
            <a:r>
              <a:rPr b="0" lang="en-GB" sz="2000" strike="noStrike" u="none">
                <a:solidFill>
                  <a:srgbClr val="000000"/>
                </a:solidFill>
                <a:effectLst/>
                <a:uFillTx/>
                <a:latin typeface="Arial"/>
              </a:rPr>
              <a:t>‘If anyone causes one of these little ones – those who believe in me – to stumble, it would be better for them to have a large millstone hung round their neck and to be drowned in the depths of the sea.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A false accusation can ruin a career.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hard to believe but others have thought the same only to discover a serious breech of trust.</a:t>
            </a:r>
            <a:br>
              <a:rPr sz="2000"/>
            </a:br>
            <a:r>
              <a:rPr b="0" lang="en-GB" sz="2000" strike="noStrike" u="none">
                <a:solidFill>
                  <a:srgbClr val="000000"/>
                </a:solidFill>
                <a:effectLst/>
                <a:uFillTx/>
                <a:latin typeface="Arial"/>
              </a:rPr>
              <a:t> </a:t>
            </a:r>
            <a:endParaRPr b="0" lang="en-GB" sz="2000" strike="noStrike" u="none">
              <a:solidFill>
                <a:srgbClr val="000000"/>
              </a:solidFill>
              <a:effectLst/>
              <a:uFillTx/>
              <a:latin typeface="Arial"/>
            </a:endParaRPr>
          </a:p>
        </p:txBody>
      </p:sp>
      <p:sp>
        <p:nvSpPr>
          <p:cNvPr id="96" name="PlaceHolder 3"/>
          <p:cNvSpPr>
            <a:spLocks noGrp="1"/>
          </p:cNvSpPr>
          <p:nvPr>
            <p:ph type="sldNum" idx="38"/>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CB194402-65B6-4534-BE0A-9F648644842F}"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685800" y="1143000"/>
            <a:ext cx="5485680" cy="3085560"/>
          </a:xfrm>
          <a:prstGeom prst="rect">
            <a:avLst/>
          </a:prstGeom>
          <a:ln w="0">
            <a:noFill/>
          </a:ln>
        </p:spPr>
      </p:sp>
      <p:sp>
        <p:nvSpPr>
          <p:cNvPr id="98"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 culture cannot be established from the bottom up.</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The role of the PSO is to inform and facilitate.  It is for the church leadership to set the requirements.</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Much of what is required has been streamlined and is no longer onerous.</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“Just do it.” There is something wrong when the reminders take longer to write than the requested action does to complete.</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Well established routines are helpful.</a:t>
            </a:r>
            <a:endParaRPr b="0" lang="en-GB" sz="2000" strike="noStrike" u="none">
              <a:solidFill>
                <a:srgbClr val="000000"/>
              </a:solidFill>
              <a:effectLst/>
              <a:uFillTx/>
              <a:latin typeface="Arial"/>
            </a:endParaRPr>
          </a:p>
          <a:p>
            <a:pPr indent="0">
              <a:lnSpc>
                <a:spcPct val="100000"/>
              </a:lnSpc>
              <a:buNone/>
              <a:tabLst>
                <a:tab algn="l" pos="0"/>
              </a:tabLst>
            </a:pPr>
            <a:endParaRPr b="0" lang="en-GB" sz="2000" strike="noStrike" u="none">
              <a:solidFill>
                <a:srgbClr val="000000"/>
              </a:solidFill>
              <a:effectLst/>
              <a:uFillTx/>
              <a:latin typeface="Arial"/>
            </a:endParaRPr>
          </a:p>
        </p:txBody>
      </p:sp>
      <p:sp>
        <p:nvSpPr>
          <p:cNvPr id="99" name="PlaceHolder 3"/>
          <p:cNvSpPr>
            <a:spLocks noGrp="1"/>
          </p:cNvSpPr>
          <p:nvPr>
            <p:ph type="sldNum" idx="39"/>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41722C36-2E2D-43FB-8E90-043FB95CF049}"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sldImg"/>
          </p:nvPr>
        </p:nvSpPr>
        <p:spPr>
          <a:xfrm>
            <a:off x="685800" y="1143000"/>
            <a:ext cx="5485680" cy="3085560"/>
          </a:xfrm>
          <a:prstGeom prst="rect">
            <a:avLst/>
          </a:prstGeom>
          <a:ln w="0">
            <a:noFill/>
          </a:ln>
        </p:spPr>
      </p:sp>
      <p:sp>
        <p:nvSpPr>
          <p:cNvPr id="101"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Good housekeeping.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Efficient systems help – could/should we record children’s names on group lists when they enter church? (Manually or electronically?)</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Keep everything out in the open.</a:t>
            </a:r>
            <a:endParaRPr b="0" lang="en-GB" sz="2000" strike="noStrike" u="none">
              <a:solidFill>
                <a:srgbClr val="000000"/>
              </a:solidFill>
              <a:effectLst/>
              <a:uFillTx/>
              <a:latin typeface="Arial"/>
            </a:endParaRPr>
          </a:p>
        </p:txBody>
      </p:sp>
      <p:sp>
        <p:nvSpPr>
          <p:cNvPr id="102" name="PlaceHolder 3"/>
          <p:cNvSpPr>
            <a:spLocks noGrp="1"/>
          </p:cNvSpPr>
          <p:nvPr>
            <p:ph type="sldNum" idx="40"/>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29E5A0D0-87D3-4A14-8329-BD316D38CE3E}"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685800" y="1143000"/>
            <a:ext cx="5485680" cy="3085560"/>
          </a:xfrm>
          <a:prstGeom prst="rect">
            <a:avLst/>
          </a:prstGeom>
          <a:ln w="0">
            <a:noFill/>
          </a:ln>
        </p:spPr>
      </p:sp>
      <p:sp>
        <p:nvSpPr>
          <p:cNvPr id="104"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With very young children physical contact is often necessary.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Older children may need to hold an adult’s hand when walking.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Use common sense in the case of an injured child/teenager.</a:t>
            </a:r>
            <a:endParaRPr b="0" lang="en-GB" sz="2000" strike="noStrike" u="none">
              <a:solidFill>
                <a:srgbClr val="000000"/>
              </a:solidFill>
              <a:effectLst/>
              <a:uFillTx/>
              <a:latin typeface="Arial"/>
            </a:endParaRPr>
          </a:p>
        </p:txBody>
      </p:sp>
      <p:sp>
        <p:nvSpPr>
          <p:cNvPr id="105" name="PlaceHolder 3"/>
          <p:cNvSpPr>
            <a:spLocks noGrp="1"/>
          </p:cNvSpPr>
          <p:nvPr>
            <p:ph type="sldNum" idx="41"/>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9E376FE2-E891-4D64-A104-758EE1723474}"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sldImg"/>
          </p:nvPr>
        </p:nvSpPr>
        <p:spPr>
          <a:xfrm>
            <a:off x="685800" y="1143000"/>
            <a:ext cx="5485680" cy="3085560"/>
          </a:xfrm>
          <a:prstGeom prst="rect">
            <a:avLst/>
          </a:prstGeom>
          <a:ln w="0">
            <a:noFill/>
          </a:ln>
        </p:spPr>
      </p:sp>
      <p:sp>
        <p:nvSpPr>
          <p:cNvPr id="107"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Rapidly changing situation whatever new platforms become available make sure that all communications are shared with a parent and/or another leader.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End a Zoom meeting if only one young person remains.</a:t>
            </a:r>
            <a:endParaRPr b="0" lang="en-GB" sz="2000" strike="noStrike" u="none">
              <a:solidFill>
                <a:srgbClr val="000000"/>
              </a:solidFill>
              <a:effectLst/>
              <a:uFillTx/>
              <a:latin typeface="Arial"/>
            </a:endParaRPr>
          </a:p>
          <a:p>
            <a:pPr indent="0">
              <a:lnSpc>
                <a:spcPct val="100000"/>
              </a:lnSpc>
              <a:buNone/>
              <a:tabLst>
                <a:tab algn="l" pos="0"/>
              </a:tabLst>
            </a:pPr>
            <a:endParaRPr b="0" lang="en-GB" sz="2000" strike="noStrike" u="none">
              <a:solidFill>
                <a:srgbClr val="000000"/>
              </a:solidFill>
              <a:effectLst/>
              <a:uFillTx/>
              <a:latin typeface="Arial"/>
            </a:endParaRPr>
          </a:p>
        </p:txBody>
      </p:sp>
      <p:sp>
        <p:nvSpPr>
          <p:cNvPr id="108" name="PlaceHolder 3"/>
          <p:cNvSpPr>
            <a:spLocks noGrp="1"/>
          </p:cNvSpPr>
          <p:nvPr>
            <p:ph type="sldNum" idx="42"/>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B7CF57C8-D4E5-4D15-AE8E-CF942C06260F}"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sldImg"/>
          </p:nvPr>
        </p:nvSpPr>
        <p:spPr>
          <a:xfrm>
            <a:off x="685800" y="1143000"/>
            <a:ext cx="5485680" cy="3085560"/>
          </a:xfrm>
          <a:prstGeom prst="rect">
            <a:avLst/>
          </a:prstGeom>
          <a:ln w="0">
            <a:noFill/>
          </a:ln>
        </p:spPr>
      </p:sp>
      <p:sp>
        <p:nvSpPr>
          <p:cNvPr id="110"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Avoiding making promises that you cannot keep.</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Do not appear shocked or horrified – the child will assume that you are shocked with them.</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In extreme cases it might not be safe for the child to return home.  In which case you should call the police (101 or, if an emergency, 999)</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Record the facts not your opinions (although you may describe the child as anxious or distressed for example).</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If injuries are present use the “body map” in the Safeguarding Pack to record them.</a:t>
            </a:r>
            <a:endParaRPr b="0" lang="en-GB" sz="2000" strike="noStrike" u="none">
              <a:solidFill>
                <a:srgbClr val="000000"/>
              </a:solidFill>
              <a:effectLst/>
              <a:uFillTx/>
              <a:latin typeface="Arial"/>
            </a:endParaRPr>
          </a:p>
        </p:txBody>
      </p:sp>
      <p:sp>
        <p:nvSpPr>
          <p:cNvPr id="111" name="PlaceHolder 3"/>
          <p:cNvSpPr>
            <a:spLocks noGrp="1"/>
          </p:cNvSpPr>
          <p:nvPr>
            <p:ph type="sldNum" idx="43"/>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C9F4DE50-B438-474B-ABD9-2F6F4E6C5627}"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sldImg"/>
          </p:nvPr>
        </p:nvSpPr>
        <p:spPr>
          <a:xfrm>
            <a:off x="685800" y="1143000"/>
            <a:ext cx="5485680" cy="3085560"/>
          </a:xfrm>
          <a:prstGeom prst="rect">
            <a:avLst/>
          </a:prstGeom>
          <a:ln w="0">
            <a:noFill/>
          </a:ln>
        </p:spPr>
      </p:sp>
      <p:sp>
        <p:nvSpPr>
          <p:cNvPr id="113"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difficult if the adult does no want what they tell you to be passed – make sure you record it and, if appropriate, try to maintain some sort of “light touch” contact with them.  But avoid becoming embroiled in their situation.</a:t>
            </a:r>
            <a:endParaRPr b="0" lang="en-GB" sz="2000" strike="noStrike" u="none">
              <a:solidFill>
                <a:srgbClr val="000000"/>
              </a:solidFill>
              <a:effectLst/>
              <a:uFillTx/>
              <a:latin typeface="Arial"/>
            </a:endParaRPr>
          </a:p>
          <a:p>
            <a:pPr indent="0">
              <a:lnSpc>
                <a:spcPct val="100000"/>
              </a:lnSpc>
              <a:buNone/>
              <a:tabLst>
                <a:tab algn="l" pos="0"/>
              </a:tabLst>
            </a:pPr>
            <a:endParaRPr b="0" lang="en-GB" sz="2000" strike="noStrike" u="none">
              <a:solidFill>
                <a:srgbClr val="000000"/>
              </a:solidFill>
              <a:effectLst/>
              <a:uFillTx/>
              <a:latin typeface="Arial"/>
            </a:endParaRPr>
          </a:p>
        </p:txBody>
      </p:sp>
      <p:sp>
        <p:nvSpPr>
          <p:cNvPr id="114" name="PlaceHolder 3"/>
          <p:cNvSpPr>
            <a:spLocks noGrp="1"/>
          </p:cNvSpPr>
          <p:nvPr>
            <p:ph type="sldNum" idx="44"/>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C01BBF98-6609-4EC9-9455-EBEBD613B9C3}"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sldImg"/>
          </p:nvPr>
        </p:nvSpPr>
        <p:spPr>
          <a:xfrm>
            <a:off x="685800" y="1143000"/>
            <a:ext cx="5485680" cy="3085560"/>
          </a:xfrm>
          <a:prstGeom prst="rect">
            <a:avLst/>
          </a:prstGeom>
          <a:ln w="0">
            <a:noFill/>
          </a:ln>
        </p:spPr>
      </p:sp>
      <p:sp>
        <p:nvSpPr>
          <p:cNvPr id="116" name="PlaceHolder 2"/>
          <p:cNvSpPr>
            <a:spLocks noGrp="1"/>
          </p:cNvSpPr>
          <p:nvPr>
            <p:ph type="body"/>
          </p:nvPr>
        </p:nvSpPr>
        <p:spPr>
          <a:xfrm>
            <a:off x="685800" y="4400640"/>
            <a:ext cx="5485680" cy="359964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Abuse which is more physical in nature will also have an emotional or psychological impact.</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In some situations the imbalance of power will rely on physical strength, in others on a position of authority.  In a church situation there can be a spiritual dimension.</a:t>
            </a:r>
            <a:endParaRPr b="0" lang="en-GB" sz="2000" strike="noStrike" u="none">
              <a:solidFill>
                <a:srgbClr val="000000"/>
              </a:solidFill>
              <a:effectLst/>
              <a:uFillTx/>
              <a:latin typeface="Arial"/>
            </a:endParaRPr>
          </a:p>
        </p:txBody>
      </p:sp>
      <p:sp>
        <p:nvSpPr>
          <p:cNvPr id="117" name="PlaceHolder 3"/>
          <p:cNvSpPr>
            <a:spLocks noGrp="1"/>
          </p:cNvSpPr>
          <p:nvPr>
            <p:ph type="sldNum" idx="45"/>
          </p:nvPr>
        </p:nvSpPr>
        <p:spPr>
          <a:xfrm>
            <a:off x="3884760" y="8685360"/>
            <a:ext cx="2971080" cy="4579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trike="noStrike" u="none">
                <a:solidFill>
                  <a:schemeClr val="dk1"/>
                </a:solidFill>
                <a:effectLst/>
                <a:uFillTx/>
                <a:latin typeface="+mn-lt"/>
                <a:ea typeface="+mn-ea"/>
              </a:defRPr>
            </a:lvl1pPr>
          </a:lstStyle>
          <a:p>
            <a:pPr indent="0" algn="r" defTabSz="914400">
              <a:lnSpc>
                <a:spcPct val="100000"/>
              </a:lnSpc>
              <a:buNone/>
              <a:tabLst>
                <a:tab algn="l" pos="0"/>
              </a:tabLst>
            </a:pPr>
            <a:fld id="{C8373DCB-C9F5-4055-AB50-F15C77C90248}"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dt" idx="1"/>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3" name="PlaceHolder 2"/>
          <p:cNvSpPr>
            <a:spLocks noGrp="1"/>
          </p:cNvSpPr>
          <p:nvPr>
            <p:ph type="ftr" idx="2"/>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 name="PlaceHolder 3"/>
          <p:cNvSpPr>
            <a:spLocks noGrp="1"/>
          </p:cNvSpPr>
          <p:nvPr>
            <p:ph type="sldNum" idx="3"/>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A0F6A170-3636-492D-94EE-636F9463BABC}"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9880" y="365040"/>
            <a:ext cx="10514880" cy="1324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49" name="PlaceHolder 2"/>
          <p:cNvSpPr>
            <a:spLocks noGrp="1"/>
          </p:cNvSpPr>
          <p:nvPr>
            <p:ph type="body"/>
          </p:nvPr>
        </p:nvSpPr>
        <p:spPr>
          <a:xfrm>
            <a:off x="839880" y="1681200"/>
            <a:ext cx="5157000" cy="82332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GB" sz="2400" strike="noStrike" u="none">
              <a:solidFill>
                <a:srgbClr val="000000"/>
              </a:solidFill>
              <a:effectLst/>
              <a:uFillTx/>
              <a:latin typeface="Arial"/>
            </a:endParaRPr>
          </a:p>
        </p:txBody>
      </p:sp>
      <p:sp>
        <p:nvSpPr>
          <p:cNvPr id="50" name="PlaceHolder 3"/>
          <p:cNvSpPr>
            <a:spLocks noGrp="1"/>
          </p:cNvSpPr>
          <p:nvPr>
            <p:ph type="body"/>
          </p:nvPr>
        </p:nvSpPr>
        <p:spPr>
          <a:xfrm>
            <a:off x="839880" y="2505240"/>
            <a:ext cx="5157000" cy="3683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51" name="PlaceHolder 4"/>
          <p:cNvSpPr>
            <a:spLocks noGrp="1"/>
          </p:cNvSpPr>
          <p:nvPr>
            <p:ph type="body"/>
          </p:nvPr>
        </p:nvSpPr>
        <p:spPr>
          <a:xfrm>
            <a:off x="6172200" y="1681200"/>
            <a:ext cx="5182560" cy="82332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GB" sz="2400" strike="noStrike" u="none">
              <a:solidFill>
                <a:srgbClr val="000000"/>
              </a:solidFill>
              <a:effectLst/>
              <a:uFillTx/>
              <a:latin typeface="Arial"/>
            </a:endParaRPr>
          </a:p>
        </p:txBody>
      </p:sp>
      <p:sp>
        <p:nvSpPr>
          <p:cNvPr id="52" name="PlaceHolder 5"/>
          <p:cNvSpPr>
            <a:spLocks noGrp="1"/>
          </p:cNvSpPr>
          <p:nvPr>
            <p:ph type="body"/>
          </p:nvPr>
        </p:nvSpPr>
        <p:spPr>
          <a:xfrm>
            <a:off x="6172200" y="2505240"/>
            <a:ext cx="5182560" cy="3683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53" name="PlaceHolder 6"/>
          <p:cNvSpPr>
            <a:spLocks noGrp="1"/>
          </p:cNvSpPr>
          <p:nvPr>
            <p:ph type="dt" idx="28"/>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54" name="PlaceHolder 7"/>
          <p:cNvSpPr>
            <a:spLocks noGrp="1"/>
          </p:cNvSpPr>
          <p:nvPr>
            <p:ph type="ftr" idx="29"/>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5" name="PlaceHolder 8"/>
          <p:cNvSpPr>
            <a:spLocks noGrp="1"/>
          </p:cNvSpPr>
          <p:nvPr>
            <p:ph type="sldNum" idx="30"/>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4165BA5C-5AE5-42BE-89FF-7C1B4F30C986}"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838080" y="365040"/>
            <a:ext cx="10514880" cy="1324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57" name="PlaceHolder 2"/>
          <p:cNvSpPr>
            <a:spLocks noGrp="1"/>
          </p:cNvSpPr>
          <p:nvPr>
            <p:ph type="dt" idx="31"/>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58" name="PlaceHolder 3"/>
          <p:cNvSpPr>
            <a:spLocks noGrp="1"/>
          </p:cNvSpPr>
          <p:nvPr>
            <p:ph type="ftr" idx="32"/>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9" name="PlaceHolder 4"/>
          <p:cNvSpPr>
            <a:spLocks noGrp="1"/>
          </p:cNvSpPr>
          <p:nvPr>
            <p:ph type="sldNum" idx="33"/>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D334F77C-421A-4AC4-94D5-2718DDE99B67}"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9880" y="457200"/>
            <a:ext cx="3931560" cy="159948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en-US" sz="3200" strike="noStrike" u="none">
                <a:solidFill>
                  <a:schemeClr val="dk1"/>
                </a:solidFill>
                <a:effectLst/>
                <a:uFillTx/>
                <a:latin typeface="Calibri Light"/>
              </a:rPr>
              <a:t>Click to edit Master title style</a:t>
            </a:r>
            <a:endParaRPr b="0" lang="en-GB" sz="3200" strike="noStrike" u="none">
              <a:solidFill>
                <a:srgbClr val="000000"/>
              </a:solidFill>
              <a:effectLst/>
              <a:uFillTx/>
              <a:latin typeface="Arial"/>
            </a:endParaRPr>
          </a:p>
        </p:txBody>
      </p:sp>
      <p:sp>
        <p:nvSpPr>
          <p:cNvPr id="6" name="PlaceHolder 2"/>
          <p:cNvSpPr>
            <a:spLocks noGrp="1"/>
          </p:cNvSpPr>
          <p:nvPr>
            <p:ph type="body"/>
          </p:nvPr>
        </p:nvSpPr>
        <p:spPr>
          <a:xfrm>
            <a:off x="5183280" y="987480"/>
            <a:ext cx="6171480" cy="4872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3200" strike="noStrike" u="none">
                <a:solidFill>
                  <a:schemeClr val="dk1"/>
                </a:solidFill>
                <a:effectLst/>
                <a:uFillTx/>
                <a:latin typeface="Calibri"/>
              </a:rPr>
              <a:t>Click to edit Master text styles</a:t>
            </a:r>
            <a:endParaRPr b="0" lang="en-GB" sz="32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800" strike="noStrike" u="none">
                <a:solidFill>
                  <a:schemeClr val="dk1"/>
                </a:solidFill>
                <a:effectLst/>
                <a:uFillTx/>
                <a:latin typeface="Calibri"/>
              </a:rPr>
              <a:t>Second level</a:t>
            </a:r>
            <a:endParaRPr b="0" lang="en-GB" sz="28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Third level</a:t>
            </a:r>
            <a:endParaRPr b="0" lang="en-GB" sz="24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Fourth level</a:t>
            </a:r>
            <a:endParaRPr b="0" lang="en-GB" sz="20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Fifth level</a:t>
            </a:r>
            <a:endParaRPr b="0" lang="en-GB" sz="2000" strike="noStrike" u="none">
              <a:solidFill>
                <a:srgbClr val="000000"/>
              </a:solidFill>
              <a:effectLst/>
              <a:uFillTx/>
              <a:latin typeface="Arial"/>
            </a:endParaRPr>
          </a:p>
        </p:txBody>
      </p:sp>
      <p:sp>
        <p:nvSpPr>
          <p:cNvPr id="7" name="PlaceHolder 3"/>
          <p:cNvSpPr>
            <a:spLocks noGrp="1"/>
          </p:cNvSpPr>
          <p:nvPr>
            <p:ph type="body"/>
          </p:nvPr>
        </p:nvSpPr>
        <p:spPr>
          <a:xfrm>
            <a:off x="839880" y="2057400"/>
            <a:ext cx="3931560" cy="38109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GB" sz="1600" strike="noStrike" u="none">
              <a:solidFill>
                <a:srgbClr val="000000"/>
              </a:solidFill>
              <a:effectLst/>
              <a:uFillTx/>
              <a:latin typeface="Arial"/>
            </a:endParaRPr>
          </a:p>
        </p:txBody>
      </p:sp>
      <p:sp>
        <p:nvSpPr>
          <p:cNvPr id="8" name="PlaceHolder 4"/>
          <p:cNvSpPr>
            <a:spLocks noGrp="1"/>
          </p:cNvSpPr>
          <p:nvPr>
            <p:ph type="dt" idx="4"/>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9" name="PlaceHolder 5"/>
          <p:cNvSpPr>
            <a:spLocks noGrp="1"/>
          </p:cNvSpPr>
          <p:nvPr>
            <p:ph type="ftr" idx="5"/>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0" name="PlaceHolder 6"/>
          <p:cNvSpPr>
            <a:spLocks noGrp="1"/>
          </p:cNvSpPr>
          <p:nvPr>
            <p:ph type="sldNum" idx="6"/>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C74002B9-0F13-4B1D-8C41-02B96CCCEFF2}"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839880" y="457200"/>
            <a:ext cx="3931560" cy="159948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en-US" sz="3200" strike="noStrike" u="none">
                <a:solidFill>
                  <a:schemeClr val="dk1"/>
                </a:solidFill>
                <a:effectLst/>
                <a:uFillTx/>
                <a:latin typeface="Calibri Light"/>
              </a:rPr>
              <a:t>Click to edit Master title style</a:t>
            </a:r>
            <a:endParaRPr b="0" lang="en-GB" sz="3200" strike="noStrike" u="none">
              <a:solidFill>
                <a:srgbClr val="000000"/>
              </a:solidFill>
              <a:effectLst/>
              <a:uFillTx/>
              <a:latin typeface="Arial"/>
            </a:endParaRPr>
          </a:p>
        </p:txBody>
      </p:sp>
      <p:sp>
        <p:nvSpPr>
          <p:cNvPr id="12" name="PlaceHolder 2"/>
          <p:cNvSpPr>
            <a:spLocks noGrp="1"/>
          </p:cNvSpPr>
          <p:nvPr>
            <p:ph type="body"/>
          </p:nvPr>
        </p:nvSpPr>
        <p:spPr>
          <a:xfrm>
            <a:off x="5183280" y="987480"/>
            <a:ext cx="6171480" cy="487296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en-US" sz="3200" strike="noStrike" u="none">
                <a:solidFill>
                  <a:schemeClr val="dk1"/>
                </a:solidFill>
                <a:effectLst/>
                <a:uFillTx/>
                <a:latin typeface="Calibri"/>
              </a:rPr>
              <a:t>Click to edit the outline text format</a:t>
            </a:r>
            <a:endParaRPr b="0" lang="en-GB" sz="3200" strike="noStrike" u="none">
              <a:solidFill>
                <a:srgbClr val="000000"/>
              </a:solidFill>
              <a:effectLst/>
              <a:uFillTx/>
              <a:latin typeface="Arial"/>
            </a:endParaRPr>
          </a:p>
          <a:p>
            <a:pPr lvl="1" marL="864000" indent="-324000">
              <a:lnSpc>
                <a:spcPct val="90000"/>
              </a:lnSpc>
              <a:spcBef>
                <a:spcPts val="1134"/>
              </a:spcBef>
              <a:buClr>
                <a:srgbClr val="000000"/>
              </a:buClr>
              <a:buSzPct val="75000"/>
              <a:buFont typeface="Symbol" charset="2"/>
              <a:buChar char=""/>
            </a:pPr>
            <a:r>
              <a:rPr b="0" lang="en-US" sz="3200" strike="noStrike" u="none">
                <a:solidFill>
                  <a:schemeClr val="dk1"/>
                </a:solidFill>
                <a:effectLst/>
                <a:uFillTx/>
                <a:latin typeface="Calibri"/>
              </a:rPr>
              <a:t>Second Outline Level</a:t>
            </a:r>
            <a:endParaRPr b="0" lang="en-GB" sz="3200" strike="noStrike" u="none">
              <a:solidFill>
                <a:srgbClr val="000000"/>
              </a:solidFill>
              <a:effectLst/>
              <a:uFillTx/>
              <a:latin typeface="Arial"/>
            </a:endParaRPr>
          </a:p>
          <a:p>
            <a:pPr lvl="2" marL="1296000" indent="-288000">
              <a:lnSpc>
                <a:spcPct val="90000"/>
              </a:lnSpc>
              <a:spcBef>
                <a:spcPts val="850"/>
              </a:spcBef>
              <a:buClr>
                <a:srgbClr val="000000"/>
              </a:buClr>
              <a:buSzPct val="45000"/>
              <a:buFont typeface="Wingdings" charset="2"/>
              <a:buChar char=""/>
            </a:pPr>
            <a:r>
              <a:rPr b="0" lang="en-US" sz="3200" strike="noStrike" u="none">
                <a:solidFill>
                  <a:schemeClr val="dk1"/>
                </a:solidFill>
                <a:effectLst/>
                <a:uFillTx/>
                <a:latin typeface="Calibri"/>
              </a:rPr>
              <a:t>Third Outline Level</a:t>
            </a:r>
            <a:endParaRPr b="0" lang="en-GB" sz="3200" strike="noStrike" u="none">
              <a:solidFill>
                <a:srgbClr val="000000"/>
              </a:solidFill>
              <a:effectLst/>
              <a:uFillTx/>
              <a:latin typeface="Arial"/>
            </a:endParaRPr>
          </a:p>
          <a:p>
            <a:pPr lvl="3" marL="1728000" indent="-216000">
              <a:lnSpc>
                <a:spcPct val="90000"/>
              </a:lnSpc>
              <a:spcBef>
                <a:spcPts val="567"/>
              </a:spcBef>
              <a:buClr>
                <a:srgbClr val="000000"/>
              </a:buClr>
              <a:buSzPct val="75000"/>
              <a:buFont typeface="Symbol" charset="2"/>
              <a:buChar char=""/>
            </a:pPr>
            <a:r>
              <a:rPr b="0" lang="en-US" sz="3200" strike="noStrike" u="none">
                <a:solidFill>
                  <a:schemeClr val="dk1"/>
                </a:solidFill>
                <a:effectLst/>
                <a:uFillTx/>
                <a:latin typeface="Calibri"/>
              </a:rPr>
              <a:t>Fourth Outline Level</a:t>
            </a:r>
            <a:endParaRPr b="0" lang="en-GB" sz="3200" strike="noStrike" u="none">
              <a:solidFill>
                <a:srgbClr val="000000"/>
              </a:solidFill>
              <a:effectLst/>
              <a:uFillTx/>
              <a:latin typeface="Arial"/>
            </a:endParaRPr>
          </a:p>
          <a:p>
            <a:pPr lvl="4" marL="2160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Fifth Outline Level</a:t>
            </a:r>
            <a:endParaRPr b="0" lang="en-GB" sz="3200" strike="noStrike" u="none">
              <a:solidFill>
                <a:srgbClr val="000000"/>
              </a:solidFill>
              <a:effectLst/>
              <a:uFillTx/>
              <a:latin typeface="Arial"/>
            </a:endParaRPr>
          </a:p>
          <a:p>
            <a:pPr lvl="5" marL="2592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Sixth Outline Level</a:t>
            </a:r>
            <a:endParaRPr b="0" lang="en-GB" sz="3200" strike="noStrike" u="none">
              <a:solidFill>
                <a:srgbClr val="000000"/>
              </a:solidFill>
              <a:effectLst/>
              <a:uFillTx/>
              <a:latin typeface="Arial"/>
            </a:endParaRPr>
          </a:p>
          <a:p>
            <a:pPr lvl="6" marL="3024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Seventh Outline Level</a:t>
            </a:r>
            <a:endParaRPr b="0" lang="en-GB" sz="3200" strike="noStrike" u="none">
              <a:solidFill>
                <a:srgbClr val="000000"/>
              </a:solidFill>
              <a:effectLst/>
              <a:uFillTx/>
              <a:latin typeface="Arial"/>
            </a:endParaRPr>
          </a:p>
        </p:txBody>
      </p:sp>
      <p:sp>
        <p:nvSpPr>
          <p:cNvPr id="13" name="PlaceHolder 3"/>
          <p:cNvSpPr>
            <a:spLocks noGrp="1"/>
          </p:cNvSpPr>
          <p:nvPr>
            <p:ph type="body"/>
          </p:nvPr>
        </p:nvSpPr>
        <p:spPr>
          <a:xfrm>
            <a:off x="839880" y="2057400"/>
            <a:ext cx="3931560" cy="38109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GB" sz="1600" strike="noStrike" u="none">
              <a:solidFill>
                <a:srgbClr val="000000"/>
              </a:solidFill>
              <a:effectLst/>
              <a:uFillTx/>
              <a:latin typeface="Arial"/>
            </a:endParaRPr>
          </a:p>
        </p:txBody>
      </p:sp>
      <p:sp>
        <p:nvSpPr>
          <p:cNvPr id="14" name="PlaceHolder 4"/>
          <p:cNvSpPr>
            <a:spLocks noGrp="1"/>
          </p:cNvSpPr>
          <p:nvPr>
            <p:ph type="dt" idx="7"/>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15" name="PlaceHolder 5"/>
          <p:cNvSpPr>
            <a:spLocks noGrp="1"/>
          </p:cNvSpPr>
          <p:nvPr>
            <p:ph type="ftr" idx="8"/>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6" name="PlaceHolder 6"/>
          <p:cNvSpPr>
            <a:spLocks noGrp="1"/>
          </p:cNvSpPr>
          <p:nvPr>
            <p:ph type="sldNum" idx="9"/>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87D3EBB3-607D-45A1-91AD-D18A8556FDB7}"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523880" y="1122480"/>
            <a:ext cx="9143280" cy="2386800"/>
          </a:xfrm>
          <a:prstGeom prst="rect">
            <a:avLst/>
          </a:prstGeom>
          <a:noFill/>
          <a:ln w="0">
            <a:noFill/>
          </a:ln>
        </p:spPr>
        <p:txBody>
          <a:bodyPr lIns="91440" rIns="91440" tIns="45720" bIns="45720" anchor="b">
            <a:noAutofit/>
          </a:bodyPr>
          <a:p>
            <a:pPr indent="0" algn="ctr" defTabSz="914400">
              <a:lnSpc>
                <a:spcPct val="90000"/>
              </a:lnSpc>
              <a:buNone/>
              <a:tabLst>
                <a:tab algn="l" pos="0"/>
              </a:tabLst>
            </a:pPr>
            <a:r>
              <a:rPr b="0" lang="en-US" sz="6000" strike="noStrike" u="none">
                <a:solidFill>
                  <a:schemeClr val="dk1"/>
                </a:solidFill>
                <a:effectLst/>
                <a:uFillTx/>
                <a:latin typeface="Calibri Light"/>
              </a:rPr>
              <a:t>Click to edit Master title style</a:t>
            </a:r>
            <a:endParaRPr b="0" lang="en-GB" sz="6000" strike="noStrike" u="none">
              <a:solidFill>
                <a:srgbClr val="000000"/>
              </a:solidFill>
              <a:effectLst/>
              <a:uFillTx/>
              <a:latin typeface="Arial"/>
            </a:endParaRPr>
          </a:p>
        </p:txBody>
      </p:sp>
      <p:sp>
        <p:nvSpPr>
          <p:cNvPr id="18" name="PlaceHolder 2"/>
          <p:cNvSpPr>
            <a:spLocks noGrp="1"/>
          </p:cNvSpPr>
          <p:nvPr>
            <p:ph type="dt" idx="10"/>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19" name="PlaceHolder 3"/>
          <p:cNvSpPr>
            <a:spLocks noGrp="1"/>
          </p:cNvSpPr>
          <p:nvPr>
            <p:ph type="ftr" idx="11"/>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0" name="PlaceHolder 4"/>
          <p:cNvSpPr>
            <a:spLocks noGrp="1"/>
          </p:cNvSpPr>
          <p:nvPr>
            <p:ph type="sldNum" idx="12"/>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1AAADC1C-75CD-44ED-93A0-AE807FC2A477}"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
        <p:nvSpPr>
          <p:cNvPr id="21" name="PlaceHolder 5"/>
          <p:cNvSpPr>
            <a:spLocks noGrp="1"/>
          </p:cNvSpPr>
          <p:nvPr>
            <p:ph type="body"/>
          </p:nvPr>
        </p:nvSpPr>
        <p:spPr>
          <a:xfrm>
            <a:off x="609480" y="1604520"/>
            <a:ext cx="10972080" cy="397692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Calibri"/>
              </a:rPr>
              <a:t>Click to edit the outline text format</a:t>
            </a:r>
            <a:endParaRPr b="0" lang="en-GB" sz="2800" strike="noStrike" u="none">
              <a:solidFill>
                <a:srgbClr val="000000"/>
              </a:solidFill>
              <a:effectLst/>
              <a:uFillTx/>
              <a:latin typeface="Arial"/>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Calibri"/>
              </a:rPr>
              <a:t>Second Outline Level</a:t>
            </a:r>
            <a:endParaRPr b="0" lang="en-GB" sz="2000" strike="noStrike" u="none">
              <a:solidFill>
                <a:srgbClr val="000000"/>
              </a:solidFill>
              <a:effectLst/>
              <a:uFillTx/>
              <a:latin typeface="Arial"/>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Calibri"/>
              </a:rPr>
              <a:t>Third Outline Level</a:t>
            </a:r>
            <a:endParaRPr b="0" lang="en-GB" sz="1800" strike="noStrike" u="none">
              <a:solidFill>
                <a:srgbClr val="000000"/>
              </a:solidFill>
              <a:effectLst/>
              <a:uFillTx/>
              <a:latin typeface="Arial"/>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Calibri"/>
              </a:rPr>
              <a:t>Fourth Outline Level</a:t>
            </a:r>
            <a:endParaRPr b="0" lang="en-GB" sz="1800" strike="noStrike" u="none">
              <a:solidFill>
                <a:srgbClr val="000000"/>
              </a:solidFill>
              <a:effectLst/>
              <a:uFillTx/>
              <a:latin typeface="Arial"/>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Fifth Outline Level</a:t>
            </a:r>
            <a:endParaRPr b="0" lang="en-GB" sz="2000" strike="noStrike" u="none">
              <a:solidFill>
                <a:srgbClr val="000000"/>
              </a:solidFill>
              <a:effectLst/>
              <a:uFillTx/>
              <a:latin typeface="Arial"/>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Sixth Outline Level</a:t>
            </a:r>
            <a:endParaRPr b="0" lang="en-GB" sz="2000" strike="noStrike" u="none">
              <a:solidFill>
                <a:srgbClr val="000000"/>
              </a:solidFill>
              <a:effectLst/>
              <a:uFillTx/>
              <a:latin typeface="Arial"/>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Seventh Outline Level</a:t>
            </a:r>
            <a:endParaRPr b="0" lang="en-GB" sz="20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4880" cy="1324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23" name="PlaceHolder 2"/>
          <p:cNvSpPr>
            <a:spLocks noGrp="1"/>
          </p:cNvSpPr>
          <p:nvPr>
            <p:ph type="body"/>
          </p:nvPr>
        </p:nvSpPr>
        <p:spPr>
          <a:xfrm>
            <a:off x="838080" y="1825560"/>
            <a:ext cx="10514880" cy="435060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24" name="PlaceHolder 3"/>
          <p:cNvSpPr>
            <a:spLocks noGrp="1"/>
          </p:cNvSpPr>
          <p:nvPr>
            <p:ph type="dt" idx="13"/>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25" name="PlaceHolder 4"/>
          <p:cNvSpPr>
            <a:spLocks noGrp="1"/>
          </p:cNvSpPr>
          <p:nvPr>
            <p:ph type="ftr" idx="14"/>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6" name="PlaceHolder 5"/>
          <p:cNvSpPr>
            <a:spLocks noGrp="1"/>
          </p:cNvSpPr>
          <p:nvPr>
            <p:ph type="sldNum" idx="15"/>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A40B85DF-DCE8-40A7-ACA9-01369B78E8A5}"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8724960" y="365040"/>
            <a:ext cx="2628360" cy="5811120"/>
          </a:xfrm>
          <a:prstGeom prst="rect">
            <a:avLst/>
          </a:prstGeom>
          <a:noFill/>
          <a:ln w="0">
            <a:noFill/>
          </a:ln>
        </p:spPr>
        <p:txBody>
          <a:bodyPr lIns="91440" rIns="91440" tIns="45720" bIns="45720" anchor="ctr" vert="eaVert">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28" name="PlaceHolder 2"/>
          <p:cNvSpPr>
            <a:spLocks noGrp="1"/>
          </p:cNvSpPr>
          <p:nvPr>
            <p:ph type="body"/>
          </p:nvPr>
        </p:nvSpPr>
        <p:spPr>
          <a:xfrm>
            <a:off x="838080" y="365040"/>
            <a:ext cx="7733520" cy="581112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29" name="PlaceHolder 3"/>
          <p:cNvSpPr>
            <a:spLocks noGrp="1"/>
          </p:cNvSpPr>
          <p:nvPr>
            <p:ph type="dt" idx="16"/>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30" name="PlaceHolder 4"/>
          <p:cNvSpPr>
            <a:spLocks noGrp="1"/>
          </p:cNvSpPr>
          <p:nvPr>
            <p:ph type="ftr" idx="17"/>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31" name="PlaceHolder 5"/>
          <p:cNvSpPr>
            <a:spLocks noGrp="1"/>
          </p:cNvSpPr>
          <p:nvPr>
            <p:ph type="sldNum" idx="18"/>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788CDBEE-849B-4EB0-B354-88C5515D5D0F}"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838080" y="365040"/>
            <a:ext cx="10514880" cy="1324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33" name="PlaceHolder 2"/>
          <p:cNvSpPr>
            <a:spLocks noGrp="1"/>
          </p:cNvSpPr>
          <p:nvPr>
            <p:ph type="body"/>
          </p:nvPr>
        </p:nvSpPr>
        <p:spPr>
          <a:xfrm>
            <a:off x="838080" y="1825560"/>
            <a:ext cx="10514880" cy="435060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34" name="PlaceHolder 3"/>
          <p:cNvSpPr>
            <a:spLocks noGrp="1"/>
          </p:cNvSpPr>
          <p:nvPr>
            <p:ph type="dt" idx="19"/>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35" name="PlaceHolder 4"/>
          <p:cNvSpPr>
            <a:spLocks noGrp="1"/>
          </p:cNvSpPr>
          <p:nvPr>
            <p:ph type="ftr" idx="20"/>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36" name="PlaceHolder 5"/>
          <p:cNvSpPr>
            <a:spLocks noGrp="1"/>
          </p:cNvSpPr>
          <p:nvPr>
            <p:ph type="sldNum" idx="21"/>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61F75CB2-0586-4BDD-BB97-1579CC15C21D}"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831960" y="1709640"/>
            <a:ext cx="10514880" cy="285192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en-US" sz="6000" strike="noStrike" u="none">
                <a:solidFill>
                  <a:schemeClr val="dk1"/>
                </a:solidFill>
                <a:effectLst/>
                <a:uFillTx/>
                <a:latin typeface="Calibri Light"/>
              </a:rPr>
              <a:t>Click to edit Master title style</a:t>
            </a:r>
            <a:endParaRPr b="0" lang="en-GB" sz="6000" strike="noStrike" u="none">
              <a:solidFill>
                <a:srgbClr val="000000"/>
              </a:solidFill>
              <a:effectLst/>
              <a:uFillTx/>
              <a:latin typeface="Arial"/>
            </a:endParaRPr>
          </a:p>
        </p:txBody>
      </p:sp>
      <p:sp>
        <p:nvSpPr>
          <p:cNvPr id="38" name="PlaceHolder 2"/>
          <p:cNvSpPr>
            <a:spLocks noGrp="1"/>
          </p:cNvSpPr>
          <p:nvPr>
            <p:ph type="body"/>
          </p:nvPr>
        </p:nvSpPr>
        <p:spPr>
          <a:xfrm>
            <a:off x="831960" y="4589640"/>
            <a:ext cx="10514880" cy="149940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2400" strike="noStrike" u="none">
                <a:solidFill>
                  <a:schemeClr val="dk1">
                    <a:tint val="75000"/>
                  </a:schemeClr>
                </a:solidFill>
                <a:effectLst/>
                <a:uFillTx/>
                <a:latin typeface="Calibri"/>
              </a:rPr>
              <a:t>Click to edit Master text styles</a:t>
            </a:r>
            <a:endParaRPr b="0" lang="en-GB" sz="2400" strike="noStrike" u="none">
              <a:solidFill>
                <a:srgbClr val="000000"/>
              </a:solidFill>
              <a:effectLst/>
              <a:uFillTx/>
              <a:latin typeface="Arial"/>
            </a:endParaRPr>
          </a:p>
        </p:txBody>
      </p:sp>
      <p:sp>
        <p:nvSpPr>
          <p:cNvPr id="39" name="PlaceHolder 3"/>
          <p:cNvSpPr>
            <a:spLocks noGrp="1"/>
          </p:cNvSpPr>
          <p:nvPr>
            <p:ph type="dt" idx="22"/>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40" name="PlaceHolder 4"/>
          <p:cNvSpPr>
            <a:spLocks noGrp="1"/>
          </p:cNvSpPr>
          <p:nvPr>
            <p:ph type="ftr" idx="23"/>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1" name="PlaceHolder 5"/>
          <p:cNvSpPr>
            <a:spLocks noGrp="1"/>
          </p:cNvSpPr>
          <p:nvPr>
            <p:ph type="sldNum" idx="24"/>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70D28051-2B1F-4157-B9C9-9278DA2020EE}"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838080" y="365040"/>
            <a:ext cx="10514880" cy="1324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400" strike="noStrike" u="none">
                <a:solidFill>
                  <a:schemeClr val="dk1"/>
                </a:solidFill>
                <a:effectLst/>
                <a:uFillTx/>
                <a:latin typeface="Calibri Light"/>
              </a:rPr>
              <a:t>Click to edit Master title style</a:t>
            </a:r>
            <a:endParaRPr b="0" lang="en-GB" sz="4400" strike="noStrike" u="none">
              <a:solidFill>
                <a:srgbClr val="000000"/>
              </a:solidFill>
              <a:effectLst/>
              <a:uFillTx/>
              <a:latin typeface="Arial"/>
            </a:endParaRPr>
          </a:p>
        </p:txBody>
      </p:sp>
      <p:sp>
        <p:nvSpPr>
          <p:cNvPr id="43" name="PlaceHolder 2"/>
          <p:cNvSpPr>
            <a:spLocks noGrp="1"/>
          </p:cNvSpPr>
          <p:nvPr>
            <p:ph type="body"/>
          </p:nvPr>
        </p:nvSpPr>
        <p:spPr>
          <a:xfrm>
            <a:off x="838080" y="1825560"/>
            <a:ext cx="5180760" cy="435060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44" name="PlaceHolder 3"/>
          <p:cNvSpPr>
            <a:spLocks noGrp="1"/>
          </p:cNvSpPr>
          <p:nvPr>
            <p:ph type="body"/>
          </p:nvPr>
        </p:nvSpPr>
        <p:spPr>
          <a:xfrm>
            <a:off x="6172200" y="1825560"/>
            <a:ext cx="5180760" cy="435060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GB"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GB"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GB"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GB"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GB" sz="1800" strike="noStrike" u="none">
              <a:solidFill>
                <a:srgbClr val="000000"/>
              </a:solidFill>
              <a:effectLst/>
              <a:uFillTx/>
              <a:latin typeface="Arial"/>
            </a:endParaRPr>
          </a:p>
        </p:txBody>
      </p:sp>
      <p:sp>
        <p:nvSpPr>
          <p:cNvPr id="45" name="PlaceHolder 4"/>
          <p:cNvSpPr>
            <a:spLocks noGrp="1"/>
          </p:cNvSpPr>
          <p:nvPr>
            <p:ph type="dt" idx="25"/>
          </p:nvPr>
        </p:nvSpPr>
        <p:spPr>
          <a:xfrm>
            <a:off x="838080" y="6356520"/>
            <a:ext cx="274248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defTabSz="914400">
              <a:lnSpc>
                <a:spcPct val="100000"/>
              </a:lnSpc>
              <a:buNone/>
              <a:tabLst>
                <a:tab algn="l" pos="0"/>
              </a:tabLst>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46" name="PlaceHolder 5"/>
          <p:cNvSpPr>
            <a:spLocks noGrp="1"/>
          </p:cNvSpPr>
          <p:nvPr>
            <p:ph type="ftr" idx="26"/>
          </p:nvPr>
        </p:nvSpPr>
        <p:spPr>
          <a:xfrm>
            <a:off x="4038480" y="6356520"/>
            <a:ext cx="411408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trike="noStrike" u="none">
                <a:solidFill>
                  <a:srgbClr val="000000"/>
                </a:solidFill>
                <a:effectLst/>
                <a:uFillTx/>
                <a:latin typeface="Times New Roman"/>
              </a:defRPr>
            </a:lvl1pPr>
          </a:lstStyle>
          <a:p>
            <a:pPr indent="0" algn="ctr">
              <a:lnSpc>
                <a:spcPct val="100000"/>
              </a:lnSpc>
              <a:buNone/>
              <a:tabLst>
                <a:tab algn="l" pos="0"/>
              </a:tabLst>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7" name="PlaceHolder 6"/>
          <p:cNvSpPr>
            <a:spLocks noGrp="1"/>
          </p:cNvSpPr>
          <p:nvPr>
            <p:ph type="sldNum" idx="27"/>
          </p:nvPr>
        </p:nvSpPr>
        <p:spPr>
          <a:xfrm>
            <a:off x="8610480" y="6356520"/>
            <a:ext cx="274248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en-GB" sz="1200" strike="noStrike" u="none">
                <a:solidFill>
                  <a:schemeClr val="dk1">
                    <a:tint val="75000"/>
                  </a:schemeClr>
                </a:solidFill>
                <a:effectLst/>
                <a:uFillTx/>
                <a:latin typeface="Calibri"/>
              </a:defRPr>
            </a:lvl1pPr>
          </a:lstStyle>
          <a:p>
            <a:pPr indent="0" algn="r" defTabSz="914400">
              <a:lnSpc>
                <a:spcPct val="100000"/>
              </a:lnSpc>
              <a:buNone/>
              <a:tabLst>
                <a:tab algn="l" pos="0"/>
              </a:tabLst>
            </a:pPr>
            <a:fld id="{101285E4-DA47-4D95-87EA-CEEFCA23E3C2}"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2.xml.rels><?xml version="1.0" encoding="UTF-8"?>
<Relationships xmlns="http://schemas.openxmlformats.org/package/2006/relationships"><Relationship Id="rId1" Type="http://schemas.openxmlformats.org/officeDocument/2006/relationships/hyperlink" Target="mailto:safeguarding@allsaintslittleshelford.org" TargetMode="External"/><Relationship Id="rId2" Type="http://schemas.openxmlformats.org/officeDocument/2006/relationships/slideLayout" Target="../slideLayouts/slideLayout4.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66" name="TextBox 3"/>
          <p:cNvSpPr/>
          <p:nvPr/>
        </p:nvSpPr>
        <p:spPr>
          <a:xfrm>
            <a:off x="2590200" y="139320"/>
            <a:ext cx="7011000" cy="1107360"/>
          </a:xfrm>
          <a:prstGeom prst="rect">
            <a:avLst/>
          </a:prstGeom>
          <a:noFill/>
          <a:ln w="38100">
            <a:solidFill>
              <a:srgbClr val="2e75b6"/>
            </a:solidFill>
            <a:round/>
          </a:ln>
        </p:spPr>
        <p:style>
          <a:lnRef idx="0"/>
          <a:fillRef idx="0"/>
          <a:effectRef idx="0"/>
          <a:fontRef idx="minor"/>
        </p:style>
        <p:txBody>
          <a:bodyPr lIns="90000" rIns="90000" tIns="45000" bIns="45000" anchor="t">
            <a:spAutoFit/>
          </a:bodyPr>
          <a:p>
            <a:pPr algn="ctr" defTabSz="914400">
              <a:lnSpc>
                <a:spcPct val="100000"/>
              </a:lnSpc>
            </a:pPr>
            <a:r>
              <a:rPr b="1" lang="en-GB" sz="6600" strike="noStrike" u="none">
                <a:solidFill>
                  <a:schemeClr val="dk1"/>
                </a:solidFill>
                <a:effectLst/>
                <a:uFillTx/>
                <a:latin typeface="Calibri"/>
              </a:rPr>
              <a:t>Why Safeguarding</a:t>
            </a:r>
            <a:r>
              <a:rPr b="0" lang="en-GB" sz="6600" strike="noStrike" u="none">
                <a:solidFill>
                  <a:schemeClr val="dk1"/>
                </a:solidFill>
                <a:effectLst/>
                <a:uFillTx/>
                <a:latin typeface="Calibri"/>
              </a:rPr>
              <a:t>?</a:t>
            </a:r>
            <a:endParaRPr b="0" lang="en-GB" sz="6600" strike="noStrike" u="none">
              <a:solidFill>
                <a:srgbClr val="000000"/>
              </a:solidFill>
              <a:effectLst/>
              <a:uFillTx/>
              <a:latin typeface="Arial"/>
            </a:endParaRPr>
          </a:p>
        </p:txBody>
      </p:sp>
      <p:sp>
        <p:nvSpPr>
          <p:cNvPr id="67" name="TextBox 2"/>
          <p:cNvSpPr/>
          <p:nvPr/>
        </p:nvSpPr>
        <p:spPr>
          <a:xfrm>
            <a:off x="1084320" y="1579680"/>
            <a:ext cx="10022400" cy="4831200"/>
          </a:xfrm>
          <a:prstGeom prst="rect">
            <a:avLst/>
          </a:prstGeom>
          <a:noFill/>
          <a:ln w="38100">
            <a:solidFill>
              <a:srgbClr val="2e75b6"/>
            </a:solidFill>
            <a:round/>
          </a:ln>
        </p:spPr>
        <p:style>
          <a:lnRef idx="0"/>
          <a:fillRef idx="0"/>
          <a:effectRef idx="0"/>
          <a:fontRef idx="minor"/>
        </p:style>
        <p:txBody>
          <a:bodyPr lIns="90000" rIns="90000" tIns="45000" bIns="45000" anchor="t">
            <a:spAutoFit/>
          </a:bodyPr>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Because we are obliged to.</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It is our duty as citizens </a:t>
            </a:r>
            <a:r>
              <a:rPr b="1" lang="en-GB" sz="4400" strike="noStrike" u="none">
                <a:solidFill>
                  <a:schemeClr val="dk1"/>
                </a:solidFill>
                <a:effectLst/>
                <a:uFillTx/>
                <a:latin typeface="Calibri"/>
              </a:rPr>
              <a:t>and</a:t>
            </a:r>
            <a:r>
              <a:rPr b="0" lang="en-GB" sz="4400" strike="noStrike" u="none">
                <a:solidFill>
                  <a:schemeClr val="dk1"/>
                </a:solidFill>
                <a:effectLst/>
                <a:uFillTx/>
                <a:latin typeface="Calibri"/>
              </a:rPr>
              <a:t> as Christians to protect the vulnerable.</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A strong safeguarding culture also protects church leaders and volunteers.</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Don’t think, “It could never happen here.”  It could!</a:t>
            </a:r>
            <a:endParaRPr b="0" lang="en-GB"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5"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If you have a concern…</a:t>
            </a:r>
            <a:endParaRPr b="0" lang="en-GB" sz="4400" strike="noStrike" u="none">
              <a:solidFill>
                <a:srgbClr val="000000"/>
              </a:solidFill>
              <a:effectLst/>
              <a:uFillTx/>
              <a:latin typeface="Arial"/>
            </a:endParaRPr>
          </a:p>
        </p:txBody>
      </p:sp>
      <p:sp>
        <p:nvSpPr>
          <p:cNvPr id="86" name="TextBox 3"/>
          <p:cNvSpPr/>
          <p:nvPr/>
        </p:nvSpPr>
        <p:spPr>
          <a:xfrm>
            <a:off x="1016640" y="1264680"/>
            <a:ext cx="10157040" cy="51498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Make a written record, sign and date it (including the year).</a:t>
            </a:r>
            <a:endParaRPr b="0" lang="en-GB" sz="2900" strike="noStrike" u="none">
              <a:solidFill>
                <a:srgbClr val="000000"/>
              </a:solidFill>
              <a:effectLst/>
              <a:uFillTx/>
              <a:latin typeface="Arial"/>
            </a:endParaRPr>
          </a:p>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Concerns about a child should always be passed on.</a:t>
            </a:r>
            <a:endParaRPr b="0" lang="en-GB" sz="2900" strike="noStrike" u="none">
              <a:solidFill>
                <a:srgbClr val="000000"/>
              </a:solidFill>
              <a:effectLst/>
              <a:uFillTx/>
              <a:latin typeface="Arial"/>
            </a:endParaRPr>
          </a:p>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Decide who to share the information with, depending on how serious the situation is, or seek advice:</a:t>
            </a:r>
            <a:endParaRPr b="0" lang="en-GB" sz="29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The Rector: Simon Scott 01223 841998</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All Saints Parish Safeguarding Officer: Polly Stanton 01223 722509</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Ely Diocesan Safeguarding Duty Messaging Service: 01353 652747</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Cambridgeshire Direct: (for children’s services social workers)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0345 045 5203 (children &amp; young people)</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0345 045 5202 (vulnerable adults)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01733 234724 (out of hours)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Police: 101 (or 999 in an emergency)</a:t>
            </a:r>
            <a:endParaRPr b="0" lang="en-GB"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7"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do you do if …</a:t>
            </a:r>
            <a:endParaRPr b="0" lang="en-GB" sz="4400" strike="noStrike" u="none">
              <a:solidFill>
                <a:srgbClr val="000000"/>
              </a:solidFill>
              <a:effectLst/>
              <a:uFillTx/>
              <a:latin typeface="Arial"/>
            </a:endParaRPr>
          </a:p>
        </p:txBody>
      </p:sp>
      <p:sp>
        <p:nvSpPr>
          <p:cNvPr id="88" name="TextBox 3"/>
          <p:cNvSpPr/>
          <p:nvPr/>
        </p:nvSpPr>
        <p:spPr>
          <a:xfrm>
            <a:off x="1016640" y="1264680"/>
            <a:ext cx="10157040" cy="54468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You are leading a group of 8 four to six year olds with one other leader.  One asks to go to the loo but after 10 minutes has not returned.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particular child keeps running up to you and hugging you.</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parent who is reluctant to leave their child stays with the group.  This should not be a problem in itself but the parent uses inappropriate language with the children.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teenager begins to withdraw from group activities following some one to one sessions with another leader saying that, “Christians must devote themselves to Bible study and prayer.”</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parent fails to collect their teenager from an evening activity and cannot be contacted.</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9"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do you do if …</a:t>
            </a:r>
            <a:endParaRPr b="0" lang="en-GB" sz="4400" strike="noStrike" u="none">
              <a:solidFill>
                <a:srgbClr val="000000"/>
              </a:solidFill>
              <a:effectLst/>
              <a:uFillTx/>
              <a:latin typeface="Arial"/>
            </a:endParaRPr>
          </a:p>
        </p:txBody>
      </p:sp>
      <p:sp>
        <p:nvSpPr>
          <p:cNvPr id="90" name="TextBox 3"/>
          <p:cNvSpPr/>
          <p:nvPr/>
        </p:nvSpPr>
        <p:spPr>
          <a:xfrm>
            <a:off x="1016640" y="1264680"/>
            <a:ext cx="10157040" cy="143028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You are a home group leader and you become aware that your male co-leader has been meeting with a recently divorced woman member of the group to provide pastoral support. </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68" name="TextBox 3"/>
          <p:cNvSpPr/>
          <p:nvPr/>
        </p:nvSpPr>
        <p:spPr>
          <a:xfrm>
            <a:off x="1084320" y="161640"/>
            <a:ext cx="10022400" cy="922680"/>
          </a:xfrm>
          <a:prstGeom prst="rect">
            <a:avLst/>
          </a:prstGeom>
          <a:noFill/>
          <a:ln w="38100">
            <a:solidFill>
              <a:srgbClr val="2e75b6"/>
            </a:solidFill>
            <a:round/>
          </a:ln>
        </p:spPr>
        <p:style>
          <a:lnRef idx="0"/>
          <a:fillRef idx="0"/>
          <a:effectRef idx="0"/>
          <a:fontRef idx="minor"/>
        </p:style>
        <p:txBody>
          <a:bodyPr lIns="90000" rIns="90000" tIns="45000" bIns="45000" anchor="t">
            <a:spAutoFit/>
          </a:bodyPr>
          <a:p>
            <a:pPr algn="ctr" defTabSz="914400">
              <a:lnSpc>
                <a:spcPct val="100000"/>
              </a:lnSpc>
            </a:pPr>
            <a:r>
              <a:rPr b="1" lang="en-GB" sz="5400" strike="noStrike" u="none">
                <a:solidFill>
                  <a:schemeClr val="dk1"/>
                </a:solidFill>
                <a:effectLst/>
                <a:uFillTx/>
                <a:latin typeface="Calibri"/>
              </a:rPr>
              <a:t>All Saints Safeguarding Statement</a:t>
            </a:r>
            <a:endParaRPr b="0" lang="en-GB" sz="5400" strike="noStrike" u="none">
              <a:solidFill>
                <a:srgbClr val="000000"/>
              </a:solidFill>
              <a:effectLst/>
              <a:uFillTx/>
              <a:latin typeface="Arial"/>
            </a:endParaRPr>
          </a:p>
        </p:txBody>
      </p:sp>
      <p:sp>
        <p:nvSpPr>
          <p:cNvPr id="69" name="TextBox 2"/>
          <p:cNvSpPr/>
          <p:nvPr/>
        </p:nvSpPr>
        <p:spPr>
          <a:xfrm>
            <a:off x="1084320" y="1589040"/>
            <a:ext cx="10022400" cy="5269320"/>
          </a:xfrm>
          <a:prstGeom prst="rect">
            <a:avLst/>
          </a:prstGeom>
          <a:noFill/>
          <a:ln w="38100">
            <a:solidFill>
              <a:srgbClr val="2e75b6"/>
            </a:solidFill>
            <a:round/>
          </a:ln>
        </p:spPr>
        <p:style>
          <a:lnRef idx="0"/>
          <a:fillRef idx="0"/>
          <a:effectRef idx="0"/>
          <a:fontRef idx="minor"/>
        </p:style>
        <p:txBody>
          <a:bodyPr lIns="90000" rIns="90000" tIns="45000" bIns="45000" anchor="t">
            <a:spAutoFit/>
          </a:bodyPr>
          <a:p>
            <a:pPr defTabSz="914400">
              <a:lnSpc>
                <a:spcPct val="107000"/>
              </a:lnSpc>
              <a:spcAft>
                <a:spcPts val="799"/>
              </a:spcAft>
            </a:pPr>
            <a:r>
              <a:rPr b="0" lang="en-GB" sz="2300" strike="noStrike" u="none">
                <a:solidFill>
                  <a:schemeClr val="dk1"/>
                </a:solidFill>
                <a:effectLst/>
                <a:uFillTx/>
                <a:latin typeface="Calibri"/>
                <a:ea typeface="Calibri"/>
              </a:rPr>
              <a:t>At All Saints we take very seriously the safeguarding of </a:t>
            </a:r>
            <a:r>
              <a:rPr b="0" lang="en-GB" sz="2400" strike="noStrike" u="none">
                <a:solidFill>
                  <a:schemeClr val="dk1"/>
                </a:solidFill>
                <a:effectLst/>
                <a:uFillTx/>
                <a:latin typeface="Calibri"/>
                <a:ea typeface="Calibri"/>
              </a:rPr>
              <a:t>children, young people and adults entrusted to our care, recognising that any adult may be vulnerable in certain circumstances. </a:t>
            </a:r>
            <a:r>
              <a:rPr b="0" lang="en-GB" sz="2300" strike="noStrike" u="none">
                <a:solidFill>
                  <a:schemeClr val="dk1"/>
                </a:solidFill>
                <a:effectLst/>
                <a:uFillTx/>
                <a:latin typeface="Calibri"/>
                <a:ea typeface="Calibri"/>
              </a:rPr>
              <a:t>As such, we stand against all forms of abuse.</a:t>
            </a:r>
            <a:endParaRPr b="0" lang="en-GB" sz="2300" strike="noStrike" u="none">
              <a:solidFill>
                <a:srgbClr val="000000"/>
              </a:solidFill>
              <a:effectLst/>
              <a:uFillTx/>
              <a:latin typeface="Arial"/>
            </a:endParaRPr>
          </a:p>
          <a:p>
            <a:pPr defTabSz="914400">
              <a:lnSpc>
                <a:spcPct val="107000"/>
              </a:lnSpc>
              <a:spcAft>
                <a:spcPts val="799"/>
              </a:spcAft>
            </a:pPr>
            <a:r>
              <a:rPr b="0" lang="en-GB" sz="2300" strike="noStrike" u="none">
                <a:solidFill>
                  <a:schemeClr val="dk1"/>
                </a:solidFill>
                <a:effectLst/>
                <a:uFillTx/>
                <a:latin typeface="Calibri"/>
                <a:ea typeface="Calibri"/>
              </a:rPr>
              <a:t>We seek to maintain a range of leadership from diverse and independent backgrounds to ensure that we are able to see issues from different viewpoints and to provide those who wish to disclose safeguarding concerns with someone independent to talk to. </a:t>
            </a:r>
            <a:endParaRPr b="0" lang="en-GB" sz="2300" strike="noStrike" u="none">
              <a:solidFill>
                <a:srgbClr val="000000"/>
              </a:solidFill>
              <a:effectLst/>
              <a:uFillTx/>
              <a:latin typeface="Arial"/>
            </a:endParaRPr>
          </a:p>
          <a:p>
            <a:pPr defTabSz="914400">
              <a:lnSpc>
                <a:spcPct val="107000"/>
              </a:lnSpc>
              <a:spcAft>
                <a:spcPts val="799"/>
              </a:spcAft>
            </a:pPr>
            <a:r>
              <a:rPr b="0" lang="en-GB" sz="2300" strike="noStrike" u="none">
                <a:solidFill>
                  <a:schemeClr val="dk1"/>
                </a:solidFill>
                <a:effectLst/>
                <a:uFillTx/>
                <a:latin typeface="Calibri"/>
                <a:ea typeface="Calibri"/>
              </a:rPr>
              <a:t>If you have any concerns about the welfare of a child or adult, or the care that is being provided or if you need to talk to someone about something in our church that isn't right or has upset you, please get in touch with Polly Stanton, our parish Safeguarding officer (01223 722509, </a:t>
            </a:r>
            <a:r>
              <a:rPr b="0" lang="en-GB" sz="2300" strike="noStrike" u="sng">
                <a:solidFill>
                  <a:srgbClr val="0563c1"/>
                </a:solidFill>
                <a:effectLst/>
                <a:uFillTx/>
                <a:latin typeface="Calibri"/>
                <a:ea typeface="Calibri"/>
                <a:hlinkClick r:id="rId1"/>
              </a:rPr>
              <a:t>safeguarding@allsaintslittleshelford.org</a:t>
            </a:r>
            <a:r>
              <a:rPr b="0" lang="en-GB" sz="2300" strike="noStrike" u="none">
                <a:solidFill>
                  <a:schemeClr val="dk1"/>
                </a:solidFill>
                <a:effectLst/>
                <a:uFillTx/>
                <a:latin typeface="Calibri"/>
                <a:ea typeface="Calibri"/>
              </a:rPr>
              <a:t>) or visit the safeguarding page on our website to obtain further advice and support (https://www.allsaintslittleshelford.org//safeguarding).</a:t>
            </a:r>
            <a:endParaRPr b="0" lang="en-GB"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0" name="TextBox 2"/>
          <p:cNvSpPr/>
          <p:nvPr/>
        </p:nvSpPr>
        <p:spPr>
          <a:xfrm>
            <a:off x="1938240" y="279360"/>
            <a:ext cx="8314920" cy="768600"/>
          </a:xfrm>
          <a:prstGeom prst="rect">
            <a:avLst/>
          </a:prstGeom>
          <a:noFill/>
          <a:ln w="38100">
            <a:solidFill>
              <a:srgbClr val="ff000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Establishing a Safeguarding Culture</a:t>
            </a:r>
            <a:endParaRPr b="0" lang="en-GB" sz="4400" strike="noStrike" u="none">
              <a:solidFill>
                <a:srgbClr val="000000"/>
              </a:solidFill>
              <a:effectLst/>
              <a:uFillTx/>
              <a:latin typeface="Arial"/>
            </a:endParaRPr>
          </a:p>
        </p:txBody>
      </p:sp>
      <p:sp>
        <p:nvSpPr>
          <p:cNvPr id="71" name="TextBox 3"/>
          <p:cNvSpPr/>
          <p:nvPr/>
        </p:nvSpPr>
        <p:spPr>
          <a:xfrm>
            <a:off x="1019880" y="1288080"/>
            <a:ext cx="10151640" cy="5262120"/>
          </a:xfrm>
          <a:prstGeom prst="rect">
            <a:avLst/>
          </a:prstGeom>
          <a:noFill/>
          <a:ln w="38100">
            <a:solidFill>
              <a:srgbClr val="ff0000"/>
            </a:solidFill>
            <a:round/>
          </a:ln>
        </p:spPr>
        <p:style>
          <a:lnRef idx="0"/>
          <a:fillRef idx="0"/>
          <a:effectRef idx="0"/>
          <a:fontRef idx="minor"/>
        </p:style>
        <p:txBody>
          <a:bodyPr lIns="90000" rIns="90000" tIns="45000" bIns="45000" anchor="t">
            <a:spAutoFit/>
          </a:bodyPr>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All staff, ordained and lay, buy into the safeguarding ethos.</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PCC members, both corporately and individually, are fully committed to safeguarding. </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A Parish Safeguarding Officer is appointed.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Safer recruitment practices are in place.</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DBS clearance is obtained for all staff, PCC members and volunteers for whom it is required.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The appropriate level of safeguarding training is undertaken by staff and volunteers as outlined in the Diocesan guidelines.</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Policies and practice guidelines are established.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The  importance  of safeguarding is conveyed to and embraced by the congregation.</a:t>
            </a: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2" name="TextBox 1"/>
          <p:cNvSpPr/>
          <p:nvPr/>
        </p:nvSpPr>
        <p:spPr>
          <a:xfrm>
            <a:off x="2133720" y="279360"/>
            <a:ext cx="792396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3" name="TextBox 3"/>
          <p:cNvSpPr/>
          <p:nvPr/>
        </p:nvSpPr>
        <p:spPr>
          <a:xfrm>
            <a:off x="1078560" y="1264680"/>
            <a:ext cx="10045800" cy="51195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000" strike="noStrike" u="none">
                <a:solidFill>
                  <a:schemeClr val="dk1"/>
                </a:solidFill>
                <a:effectLst/>
                <a:uFillTx/>
                <a:latin typeface="Calibri"/>
              </a:rPr>
              <a:t>With Children and Young People (1)</a:t>
            </a:r>
            <a:endParaRPr b="0" lang="en-GB" sz="3000" strike="noStrike" u="none">
              <a:solidFill>
                <a:srgbClr val="000000"/>
              </a:solidFill>
              <a:effectLst/>
              <a:uFillTx/>
              <a:latin typeface="Arial"/>
            </a:endParaRPr>
          </a:p>
          <a:p>
            <a:pPr defTabSz="914400">
              <a:lnSpc>
                <a:spcPct val="100000"/>
              </a:lnSpc>
            </a:pP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Adult-child ratios should be adhered to.</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At least two leaders should be present with one male and one female leader for mixed age or gender activities. </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Parental contact details and any medical information should be recorded and a register taken at each meeting.</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If any one-to-one counselling, pastoral, or study sessions take place parental consent must be sought and a colleague informed.  A brief written record should be made (including the date).</a:t>
            </a:r>
            <a:endParaRPr b="0" lang="en-GB"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4" name="TextBox 1"/>
          <p:cNvSpPr/>
          <p:nvPr/>
        </p:nvSpPr>
        <p:spPr>
          <a:xfrm>
            <a:off x="2117160" y="279360"/>
            <a:ext cx="795708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5" name="TextBox 3"/>
          <p:cNvSpPr/>
          <p:nvPr/>
        </p:nvSpPr>
        <p:spPr>
          <a:xfrm>
            <a:off x="1078560" y="1264680"/>
            <a:ext cx="10045800" cy="5169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000" strike="noStrike" u="none">
                <a:solidFill>
                  <a:schemeClr val="dk1"/>
                </a:solidFill>
                <a:effectLst/>
                <a:uFillTx/>
                <a:latin typeface="Calibri"/>
              </a:rPr>
              <a:t>With Children and Young People (2)</a:t>
            </a:r>
            <a:endParaRPr b="0" lang="en-GB" sz="3000" strike="noStrike" u="none">
              <a:solidFill>
                <a:srgbClr val="000000"/>
              </a:solidFill>
              <a:effectLst/>
              <a:uFillTx/>
              <a:latin typeface="Arial"/>
            </a:endParaRPr>
          </a:p>
          <a:p>
            <a:pPr defTabSz="914400">
              <a:lnSpc>
                <a:spcPct val="100000"/>
              </a:lnSpc>
            </a:pP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Physical contact should be minimal, socially acceptable and in public (but may be necessary if a child is injured for example).</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Leaders should know how to respond should a child reveal something that causes concern.  This may be verbal, disturbing behaviour, unexplained injuries, etc. (specific advice is included in the Safeguarding Pack).</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Keep a written, signed and dated record of any incident or disclosure.</a:t>
            </a:r>
            <a:endParaRPr b="0" lang="en-GB"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6" name="TextBox 1"/>
          <p:cNvSpPr/>
          <p:nvPr/>
        </p:nvSpPr>
        <p:spPr>
          <a:xfrm>
            <a:off x="2094840" y="290520"/>
            <a:ext cx="800172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7" name="TextBox 3"/>
          <p:cNvSpPr/>
          <p:nvPr/>
        </p:nvSpPr>
        <p:spPr>
          <a:xfrm>
            <a:off x="1078560" y="1264680"/>
            <a:ext cx="10045800" cy="54007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2700" strike="noStrike" u="none">
                <a:solidFill>
                  <a:schemeClr val="dk1"/>
                </a:solidFill>
                <a:effectLst/>
                <a:uFillTx/>
                <a:latin typeface="Calibri"/>
              </a:rPr>
              <a:t>With Children and Young People (3)</a:t>
            </a:r>
            <a:endParaRPr b="0" lang="en-GB" sz="27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Electronic Communication and Virtual Meetings</a:t>
            </a:r>
            <a:endParaRPr b="0" lang="en-GB" sz="27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The way we communicate has changed significantly.  Since the first lockdown in 2020 e-mails, texts, WhatsAp messages, Zoom meetings, etc. have been a great help in maintaining contact between individuals and groups.  But their use has also raised a range of safeguarding issues.</a:t>
            </a:r>
            <a:endParaRPr b="0" lang="en-GB" sz="27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Protocols have been established in All Saints depending on the age of the members of the children and young people's groups but the main recommendation is to copy a parent and another leader into any message and follow the “two leaders “ rule for meetings on-line.</a:t>
            </a:r>
            <a:endParaRPr b="0" lang="en-GB" sz="27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8"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to do if a child tells you about abuse </a:t>
            </a:r>
            <a:endParaRPr b="0" lang="en-GB" sz="4400" strike="noStrike" u="none">
              <a:solidFill>
                <a:srgbClr val="000000"/>
              </a:solidFill>
              <a:effectLst/>
              <a:uFillTx/>
              <a:latin typeface="Arial"/>
            </a:endParaRPr>
          </a:p>
        </p:txBody>
      </p:sp>
      <p:sp>
        <p:nvSpPr>
          <p:cNvPr id="79" name="TextBox 3"/>
          <p:cNvSpPr/>
          <p:nvPr/>
        </p:nvSpPr>
        <p:spPr>
          <a:xfrm>
            <a:off x="1016640" y="1264680"/>
            <a:ext cx="10157040" cy="54468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If approached be prepared to listen.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Don’t ask questions, jump to conclusions, start an investigation.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Demonstrate that you understand what your are being told.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If necessary adopt the </a:t>
            </a:r>
            <a:r>
              <a:rPr b="1" lang="en-GB" sz="2900" strike="noStrike" u="none">
                <a:solidFill>
                  <a:schemeClr val="dk1"/>
                </a:solidFill>
                <a:effectLst/>
                <a:uFillTx/>
                <a:latin typeface="Calibri"/>
              </a:rPr>
              <a:t>TED </a:t>
            </a:r>
            <a:r>
              <a:rPr b="0" lang="en-GB" sz="2900" strike="noStrike" u="none">
                <a:solidFill>
                  <a:schemeClr val="dk1"/>
                </a:solidFill>
                <a:effectLst/>
                <a:uFillTx/>
                <a:latin typeface="Calibri"/>
              </a:rPr>
              <a:t>formula:</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TELL </a:t>
            </a: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(Can you </a:t>
            </a:r>
            <a:r>
              <a:rPr b="1" lang="en-GB" sz="2900" strike="noStrike" u="none">
                <a:solidFill>
                  <a:schemeClr val="dk1"/>
                </a:solidFill>
                <a:effectLst/>
                <a:uFillTx/>
                <a:latin typeface="Calibri"/>
              </a:rPr>
              <a:t>tell</a:t>
            </a:r>
            <a:r>
              <a:rPr b="0" lang="en-GB" sz="2900" strike="noStrike" u="none">
                <a:solidFill>
                  <a:schemeClr val="dk1"/>
                </a:solidFill>
                <a:effectLst/>
                <a:uFillTx/>
                <a:latin typeface="Calibri"/>
              </a:rPr>
              <a:t> me about that?)</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EXPLAIN</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(Could you </a:t>
            </a:r>
            <a:r>
              <a:rPr b="1" lang="en-GB" sz="2900" strike="noStrike" u="none">
                <a:solidFill>
                  <a:schemeClr val="dk1"/>
                </a:solidFill>
                <a:effectLst/>
                <a:uFillTx/>
                <a:latin typeface="Calibri"/>
              </a:rPr>
              <a:t>explain</a:t>
            </a:r>
            <a:r>
              <a:rPr b="0" lang="en-GB" sz="2900" strike="noStrike" u="none">
                <a:solidFill>
                  <a:schemeClr val="dk1"/>
                </a:solidFill>
                <a:effectLst/>
                <a:uFillTx/>
                <a:latin typeface="Calibri"/>
              </a:rPr>
              <a:t> what you mean?)</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DESCRIBE</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(Can you </a:t>
            </a:r>
            <a:r>
              <a:rPr b="1" lang="en-GB" sz="2900" strike="noStrike" u="none">
                <a:solidFill>
                  <a:schemeClr val="dk1"/>
                </a:solidFill>
                <a:effectLst/>
                <a:uFillTx/>
                <a:latin typeface="Calibri"/>
              </a:rPr>
              <a:t>describe </a:t>
            </a:r>
            <a:r>
              <a:rPr b="0" lang="en-GB" sz="2900" strike="noStrike" u="none">
                <a:solidFill>
                  <a:schemeClr val="dk1"/>
                </a:solidFill>
                <a:effectLst/>
                <a:uFillTx/>
                <a:latin typeface="Calibri"/>
              </a:rPr>
              <a:t>that to me?)</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Reassure the child and say that you will</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do your best to help.  What you do next will depend on what you have been told.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1" lang="en-GB" sz="2900" strike="noStrike" u="none">
                <a:solidFill>
                  <a:schemeClr val="dk1"/>
                </a:solidFill>
                <a:effectLst/>
                <a:uFillTx/>
                <a:latin typeface="Calibri"/>
              </a:rPr>
              <a:t>Never</a:t>
            </a:r>
            <a:r>
              <a:rPr b="0" lang="en-GB" sz="2900" strike="noStrike" u="none">
                <a:solidFill>
                  <a:schemeClr val="dk1"/>
                </a:solidFill>
                <a:effectLst/>
                <a:uFillTx/>
                <a:latin typeface="Calibri"/>
              </a:rPr>
              <a:t> promise not to tell (keep a secret) it may be necessary to do so to keep the child safe.</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Record the conversation on the </a:t>
            </a:r>
            <a:r>
              <a:rPr b="1" lang="en-GB" sz="2900" strike="noStrike" u="none">
                <a:solidFill>
                  <a:schemeClr val="dk1"/>
                </a:solidFill>
                <a:effectLst/>
                <a:uFillTx/>
                <a:latin typeface="Calibri"/>
              </a:rPr>
              <a:t>“Logging a Concern” </a:t>
            </a:r>
            <a:r>
              <a:rPr b="0" lang="en-GB" sz="2900" strike="noStrike" u="none">
                <a:solidFill>
                  <a:schemeClr val="dk1"/>
                </a:solidFill>
                <a:effectLst/>
                <a:uFillTx/>
                <a:latin typeface="Calibri"/>
              </a:rPr>
              <a:t>form.</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0"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Vulnerable Adults </a:t>
            </a:r>
            <a:endParaRPr b="0" lang="en-GB" sz="4400" strike="noStrike" u="none">
              <a:solidFill>
                <a:srgbClr val="000000"/>
              </a:solidFill>
              <a:effectLst/>
              <a:uFillTx/>
              <a:latin typeface="Arial"/>
            </a:endParaRPr>
          </a:p>
        </p:txBody>
      </p:sp>
      <p:sp>
        <p:nvSpPr>
          <p:cNvPr id="81" name="TextBox 3"/>
          <p:cNvSpPr/>
          <p:nvPr/>
        </p:nvSpPr>
        <p:spPr>
          <a:xfrm>
            <a:off x="1016640" y="1264680"/>
            <a:ext cx="10157040" cy="52621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Some adults are recognisably vulnerable – e.g. those with severe learning difficulties.</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 But </a:t>
            </a:r>
            <a:r>
              <a:rPr b="1" lang="en-GB" sz="2800" strike="noStrike" u="none">
                <a:solidFill>
                  <a:schemeClr val="dk1"/>
                </a:solidFill>
                <a:effectLst/>
                <a:uFillTx/>
                <a:latin typeface="Calibri"/>
              </a:rPr>
              <a:t>any</a:t>
            </a:r>
            <a:r>
              <a:rPr b="0" lang="en-GB" sz="2800" strike="noStrike" u="none">
                <a:solidFill>
                  <a:schemeClr val="dk1"/>
                </a:solidFill>
                <a:effectLst/>
                <a:uFillTx/>
                <a:latin typeface="Calibri"/>
              </a:rPr>
              <a:t> adult may be vulnerable at a particular time:</a:t>
            </a:r>
            <a:endParaRPr b="0" lang="en-GB" sz="2800" strike="noStrike" u="none">
              <a:solidFill>
                <a:srgbClr val="000000"/>
              </a:solidFill>
              <a:effectLst/>
              <a:uFillTx/>
              <a:latin typeface="Arial"/>
            </a:endParaRPr>
          </a:p>
          <a:p>
            <a:pPr lvl="1" marL="914400" indent="-457200" defTabSz="914400">
              <a:lnSpc>
                <a:spcPct val="100000"/>
              </a:lnSpc>
              <a:buClr>
                <a:srgbClr val="000000"/>
              </a:buClr>
              <a:buSzPct val="80000"/>
              <a:buFont typeface="Courier New"/>
              <a:buChar char="o"/>
            </a:pPr>
            <a:r>
              <a:rPr b="0" lang="en-GB" sz="2800" strike="noStrike" u="none">
                <a:solidFill>
                  <a:schemeClr val="dk1"/>
                </a:solidFill>
                <a:effectLst/>
                <a:uFillTx/>
                <a:latin typeface="Calibri"/>
              </a:rPr>
              <a:t>following a bereavement, job loss or a relationship breakdown for example </a:t>
            </a:r>
            <a:endParaRPr b="0" lang="en-GB" sz="2800" strike="noStrike" u="none">
              <a:solidFill>
                <a:srgbClr val="000000"/>
              </a:solidFill>
              <a:effectLst/>
              <a:uFillTx/>
              <a:latin typeface="Arial"/>
            </a:endParaRPr>
          </a:p>
          <a:p>
            <a:pPr lvl="1" marL="914400" indent="-457200" defTabSz="914400">
              <a:lnSpc>
                <a:spcPct val="100000"/>
              </a:lnSpc>
              <a:buClr>
                <a:srgbClr val="000000"/>
              </a:buClr>
              <a:buSzPct val="80000"/>
              <a:buFont typeface="Courier New"/>
              <a:buChar char="o"/>
            </a:pPr>
            <a:r>
              <a:rPr b="0" lang="en-GB" sz="2800" strike="noStrike" u="none">
                <a:solidFill>
                  <a:schemeClr val="dk1"/>
                </a:solidFill>
                <a:effectLst/>
                <a:uFillTx/>
                <a:latin typeface="Calibri"/>
              </a:rPr>
              <a:t>because of the high respect for and influence of a leader they are in a vulnerable relationship with that leader.</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Unless an adult agrees you may not pass on what they tell you.  But if you believe them to be at risk and unable to assess their situation seek advice from the Diocesan Safeguarding Officer.</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But in any event record the conversation on the </a:t>
            </a:r>
            <a:r>
              <a:rPr b="1" lang="en-GB" sz="2800" strike="noStrike" u="none">
                <a:solidFill>
                  <a:schemeClr val="dk1"/>
                </a:solidFill>
                <a:effectLst/>
                <a:uFillTx/>
                <a:latin typeface="Calibri"/>
              </a:rPr>
              <a:t>“Logging a Concern” </a:t>
            </a:r>
            <a:r>
              <a:rPr b="0" lang="en-GB" sz="2800" strike="noStrike" u="none">
                <a:solidFill>
                  <a:schemeClr val="dk1"/>
                </a:solidFill>
                <a:effectLst/>
                <a:uFillTx/>
                <a:latin typeface="Calibri"/>
              </a:rPr>
              <a:t>form.</a:t>
            </a: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2" name="TextBox 1"/>
          <p:cNvSpPr/>
          <p:nvPr/>
        </p:nvSpPr>
        <p:spPr>
          <a:xfrm>
            <a:off x="1078560" y="268200"/>
            <a:ext cx="10045800" cy="76860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is abuse?</a:t>
            </a:r>
            <a:endParaRPr b="0" lang="en-GB" sz="4400" strike="noStrike" u="none">
              <a:solidFill>
                <a:srgbClr val="000000"/>
              </a:solidFill>
              <a:effectLst/>
              <a:uFillTx/>
              <a:latin typeface="Arial"/>
            </a:endParaRPr>
          </a:p>
        </p:txBody>
      </p:sp>
      <p:sp>
        <p:nvSpPr>
          <p:cNvPr id="83" name="TextBox 3"/>
          <p:cNvSpPr/>
          <p:nvPr/>
        </p:nvSpPr>
        <p:spPr>
          <a:xfrm>
            <a:off x="1016640" y="1264680"/>
            <a:ext cx="10157040" cy="50929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200" strike="noStrike" u="none">
                <a:solidFill>
                  <a:schemeClr val="dk1"/>
                </a:solidFill>
                <a:effectLst/>
                <a:uFillTx/>
                <a:latin typeface="Calibri"/>
              </a:rPr>
              <a:t>Abuse is the improper treatment of, or behaviour towards, another.  </a:t>
            </a:r>
            <a:r>
              <a:rPr b="0" lang="en-GB" sz="2900" strike="noStrike" u="none">
                <a:solidFill>
                  <a:schemeClr val="dk1"/>
                </a:solidFill>
                <a:effectLst/>
                <a:uFillTx/>
                <a:latin typeface="Calibri"/>
              </a:rPr>
              <a:t>It can take many different forms and all are damaging.</a:t>
            </a:r>
            <a:endParaRPr b="0" lang="en-GB" sz="2900" strike="noStrike" u="none">
              <a:solidFill>
                <a:srgbClr val="000000"/>
              </a:solidFill>
              <a:effectLst/>
              <a:uFillTx/>
              <a:latin typeface="Arial"/>
            </a:endParaRPr>
          </a:p>
          <a:p>
            <a:pPr defTabSz="914400">
              <a:lnSpc>
                <a:spcPct val="100000"/>
              </a:lnSpc>
            </a:pPr>
            <a:r>
              <a:rPr b="0" lang="en-GB" sz="2900" strike="noStrike" u="none">
                <a:solidFill>
                  <a:schemeClr val="dk1"/>
                </a:solidFill>
                <a:effectLst/>
                <a:uFillTx/>
                <a:latin typeface="Calibri"/>
              </a:rPr>
              <a:t>Where it occurs there is an imbalance of “power” between the victim and the perpetrator.</a:t>
            </a: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p:txBody>
      </p:sp>
      <p:graphicFrame>
        <p:nvGraphicFramePr>
          <p:cNvPr id="84" name="Table 2"/>
          <p:cNvGraphicFramePr/>
          <p:nvPr/>
        </p:nvGraphicFramePr>
        <p:xfrm>
          <a:off x="1189800" y="3309120"/>
          <a:ext cx="9810360" cy="2790360"/>
        </p:xfrm>
        <a:graphic>
          <a:graphicData uri="http://schemas.openxmlformats.org/drawingml/2006/table">
            <a:tbl>
              <a:tblPr/>
              <a:tblGrid>
                <a:gridCol w="4905360"/>
                <a:gridCol w="4905360"/>
              </a:tblGrid>
              <a:tr h="2790360">
                <a:tc>
                  <a:txBody>
                    <a:bodyPr anchor="t">
                      <a:noAutofit/>
                    </a:bodyPr>
                    <a:p>
                      <a:pPr defTabSz="914400">
                        <a:lnSpc>
                          <a:spcPct val="100000"/>
                        </a:lnSpc>
                        <a:tabLst>
                          <a:tab algn="l" pos="0"/>
                        </a:tabLst>
                      </a:pPr>
                      <a:r>
                        <a:rPr b="0" lang="en-GB" sz="2900" strike="noStrike" u="none">
                          <a:solidFill>
                            <a:srgbClr val="000000"/>
                          </a:solidFill>
                          <a:effectLst/>
                          <a:uFillTx/>
                          <a:latin typeface="Calibri"/>
                        </a:rPr>
                        <a:t>Physical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Domestic violence or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Sexual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Psychological or emotional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Financial or material abuse</a:t>
                      </a:r>
                      <a:endParaRPr b="0" lang="en-GB" sz="2900" strike="noStrike" u="none">
                        <a:solidFill>
                          <a:srgbClr val="000000"/>
                        </a:solidFill>
                        <a:effectLst/>
                        <a:uFillTx/>
                        <a:latin typeface="Arial"/>
                      </a:endParaRPr>
                    </a:p>
                  </a:txBody>
                  <a:tcPr anchor="t" marL="91440" marR="91440" marT="45720" marB="45720">
                    <a:lnL w="12240">
                      <a:noFill/>
                      <a:prstDash val="solid"/>
                    </a:lnL>
                    <a:lnR w="12240">
                      <a:noFill/>
                      <a:prstDash val="solid"/>
                    </a:lnR>
                    <a:lnT w="12240">
                      <a:noFill/>
                      <a:prstDash val="solid"/>
                    </a:lnT>
                    <a:lnB w="38160">
                      <a:noFill/>
                      <a:prstDash val="solid"/>
                    </a:lnB>
                    <a:noFill/>
                  </a:tcPr>
                </a:tc>
                <a:tc>
                  <a:txBody>
                    <a:bodyPr anchor="t">
                      <a:noAutofit/>
                    </a:bodyPr>
                    <a:p>
                      <a:pPr defTabSz="914400">
                        <a:lnSpc>
                          <a:spcPct val="100000"/>
                        </a:lnSpc>
                        <a:tabLst>
                          <a:tab algn="l" pos="0"/>
                        </a:tabLst>
                      </a:pPr>
                      <a:r>
                        <a:rPr b="0" lang="en-GB" sz="2900" strike="noStrike" u="none">
                          <a:solidFill>
                            <a:srgbClr val="000000"/>
                          </a:solidFill>
                          <a:effectLst/>
                          <a:uFillTx/>
                          <a:latin typeface="Calibri"/>
                        </a:rPr>
                        <a:t>Modern slavery</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Discriminatory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Organisational or institutional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Neglect or acts of omission</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Self-neglect</a:t>
                      </a:r>
                      <a:endParaRPr b="0" lang="en-GB" sz="2900" strike="noStrike" u="none">
                        <a:solidFill>
                          <a:srgbClr val="000000"/>
                        </a:solidFill>
                        <a:effectLst/>
                        <a:uFillTx/>
                        <a:latin typeface="Arial"/>
                      </a:endParaRPr>
                    </a:p>
                  </a:txBody>
                  <a:tcPr anchor="t" marL="91440" marR="91440" marT="45720" marB="45720">
                    <a:lnL w="12240">
                      <a:noFill/>
                      <a:prstDash val="solid"/>
                    </a:lnL>
                    <a:lnR w="12240">
                      <a:noFill/>
                      <a:prstDash val="solid"/>
                    </a:lnR>
                    <a:lnT w="12240">
                      <a:noFill/>
                      <a:prstDash val="solid"/>
                    </a:lnT>
                    <a:lnB w="38160">
                      <a:noFill/>
                      <a:prstDash val="solid"/>
                    </a:lnB>
                    <a:no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7183</TotalTime>
  <Application>LibreOffice/25.8.3.2$Windows_X86_64 LibreOffice_project/8ca8d55c161d602844f5428fa4b58097424e324e</Application>
  <AppVersion>15.0000</AppVersion>
  <Words>1653</Words>
  <Paragraphs>140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2021-03-31T11:45:29Z</dcterms:created>
  <dc:creator>Polly Stanton</dc:creator>
  <dc:description/>
  <dc:language>en-GB</dc:language>
  <cp:lastModifiedBy/>
  <dcterms:modified xsi:type="dcterms:W3CDTF">2026-01-05T17:37:45Z</dcterms:modified>
  <cp:revision>89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12</vt:i4>
  </property>
  <property fmtid="{D5CDD505-2E9C-101B-9397-08002B2CF9AE}" pid="3" name="PresentationFormat">
    <vt:lpwstr>Widescreen</vt:lpwstr>
  </property>
  <property fmtid="{D5CDD505-2E9C-101B-9397-08002B2CF9AE}" pid="4" name="Slides">
    <vt:i4>12</vt:i4>
  </property>
</Properties>
</file>